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7" r:id="rId2"/>
    <p:sldId id="298" r:id="rId3"/>
    <p:sldId id="331" r:id="rId4"/>
    <p:sldId id="266" r:id="rId5"/>
    <p:sldId id="273" r:id="rId6"/>
    <p:sldId id="327" r:id="rId7"/>
    <p:sldId id="329" r:id="rId8"/>
    <p:sldId id="333" r:id="rId9"/>
    <p:sldId id="326" r:id="rId10"/>
    <p:sldId id="304" r:id="rId11"/>
    <p:sldId id="308" r:id="rId12"/>
    <p:sldId id="335" r:id="rId13"/>
    <p:sldId id="318" r:id="rId14"/>
    <p:sldId id="336" r:id="rId15"/>
    <p:sldId id="349" r:id="rId16"/>
    <p:sldId id="344" r:id="rId17"/>
    <p:sldId id="312" r:id="rId18"/>
    <p:sldId id="337" r:id="rId19"/>
    <p:sldId id="338" r:id="rId20"/>
    <p:sldId id="345" r:id="rId21"/>
    <p:sldId id="346" r:id="rId22"/>
    <p:sldId id="305" r:id="rId23"/>
    <p:sldId id="339" r:id="rId24"/>
    <p:sldId id="347" r:id="rId25"/>
    <p:sldId id="306" r:id="rId26"/>
    <p:sldId id="341" r:id="rId27"/>
    <p:sldId id="342" r:id="rId28"/>
    <p:sldId id="348" r:id="rId29"/>
    <p:sldId id="330" r:id="rId30"/>
    <p:sldId id="334" r:id="rId31"/>
    <p:sldId id="31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A8"/>
    <a:srgbClr val="00C4BF"/>
    <a:srgbClr val="00DED9"/>
    <a:srgbClr val="00E2DD"/>
    <a:srgbClr val="00C9C4"/>
    <a:srgbClr val="009999"/>
    <a:srgbClr val="33CCCC"/>
    <a:srgbClr val="00B8B4"/>
    <a:srgbClr val="ECF2F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15" autoAdjust="0"/>
    <p:restoredTop sz="93059" autoAdjust="0"/>
  </p:normalViewPr>
  <p:slideViewPr>
    <p:cSldViewPr snapToGrid="0" showGuides="1">
      <p:cViewPr varScale="1">
        <p:scale>
          <a:sx n="85" d="100"/>
          <a:sy n="85" d="100"/>
        </p:scale>
        <p:origin x="374" y="62"/>
      </p:cViewPr>
      <p:guideLst>
        <p:guide orient="horz" pos="2160"/>
        <p:guide pos="3840"/>
      </p:guideLst>
    </p:cSldViewPr>
  </p:slideViewPr>
  <p:outlineViewPr>
    <p:cViewPr>
      <p:scale>
        <a:sx n="33" d="100"/>
        <a:sy n="33" d="100"/>
      </p:scale>
      <p:origin x="0" y="-12492"/>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1/28/2022</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a:t>
            </a:r>
            <a:r>
              <a:rPr lang="en-US" dirty="0"/>
              <a:t>everyone. My name is Shrutika Gedam. Our project name is vehicle detection and speed estimation.</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445566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dirty="0">
                <a:effectLst/>
                <a:latin typeface="Bahnschrift SemiLight" panose="020B0502040204020203" pitchFamily="34" charset="0"/>
              </a:rPr>
              <a:t>Here we are importing OpenCV and NumPy libraries to start our project.</a:t>
            </a:r>
          </a:p>
          <a:p>
            <a:pPr marL="171450" indent="-171450">
              <a:buFont typeface="Arial" panose="020B0604020202020204" pitchFamily="34" charset="0"/>
              <a:buChar char="•"/>
            </a:pPr>
            <a:r>
              <a:rPr lang="en-US" sz="1200" b="0" dirty="0">
                <a:effectLst/>
                <a:latin typeface="Bahnschrift SemiLight" panose="020B0502040204020203" pitchFamily="34" charset="0"/>
              </a:rPr>
              <a:t>We also import tracker4 file.</a:t>
            </a:r>
            <a:endParaRPr lang="en-US" sz="1200" b="0" dirty="0">
              <a:effectLst/>
              <a:latin typeface="Comic Sans MS" panose="030F0702030302020204" pitchFamily="66" charset="0"/>
            </a:endParaRPr>
          </a:p>
          <a:p>
            <a:pPr marL="171450" indent="-171450">
              <a:buFont typeface="Arial" panose="020B0604020202020204" pitchFamily="34" charset="0"/>
              <a:buChar char="•"/>
            </a:pPr>
            <a:r>
              <a:rPr lang="en-US" sz="1200" b="0" dirty="0">
                <a:effectLst/>
                <a:latin typeface="Comic Sans MS" panose="030F0702030302020204" pitchFamily="66" charset="0"/>
              </a:rPr>
              <a:t>Then we create object named tracker of the class </a:t>
            </a:r>
            <a:r>
              <a:rPr lang="en-US" sz="1200" b="0" dirty="0" err="1">
                <a:effectLst/>
                <a:latin typeface="Comic Sans MS" panose="030F0702030302020204" pitchFamily="66" charset="0"/>
              </a:rPr>
              <a:t>EuclideanDistTracker</a:t>
            </a:r>
            <a:r>
              <a:rPr lang="en-US" sz="1200" b="0" dirty="0">
                <a:effectLst/>
                <a:latin typeface="Comic Sans MS" panose="030F0702030302020204" pitchFamily="66" charset="0"/>
              </a:rPr>
              <a:t>().</a:t>
            </a:r>
            <a:endParaRPr lang="en-US" sz="1200" b="0" dirty="0">
              <a:effectLst/>
              <a:latin typeface="Bahnschrift SemiLight" panose="020B0502040204020203" pitchFamily="34" charset="0"/>
            </a:endParaRPr>
          </a:p>
          <a:p>
            <a:pPr marL="171450" indent="-171450">
              <a:buFont typeface="Arial" panose="020B0604020202020204" pitchFamily="34" charset="0"/>
              <a:buChar char="•"/>
            </a:pPr>
            <a:r>
              <a:rPr lang="en-US" sz="1200" b="0" dirty="0">
                <a:effectLst/>
                <a:latin typeface="Comic Sans MS" panose="030F0702030302020204" pitchFamily="66" charset="0"/>
              </a:rPr>
              <a:t>This is the tracker that takes all the bounding boxes of the object and store it into one array. Which is further used in tracking the object and associate speed with respective object.</a:t>
            </a:r>
            <a:br>
              <a:rPr lang="en-US" sz="1200" b="0" dirty="0">
                <a:effectLst/>
                <a:latin typeface="Comic Sans MS" panose="030F0702030302020204" pitchFamily="66" charset="0"/>
              </a:rPr>
            </a:b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11</a:t>
            </a:fld>
            <a:endParaRPr lang="en-US" dirty="0"/>
          </a:p>
        </p:txBody>
      </p:sp>
    </p:spTree>
    <p:extLst>
      <p:ext uri="{BB962C8B-B14F-4D97-AF65-F5344CB8AC3E}">
        <p14:creationId xmlns:p14="http://schemas.microsoft.com/office/powerpoint/2010/main" val="107862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
            </a:pPr>
            <a:r>
              <a:rPr lang="en-US" sz="1200" b="0" dirty="0">
                <a:effectLst/>
                <a:latin typeface="Bahnschrift SemiLight" panose="020B0502040204020203" pitchFamily="34" charset="0"/>
              </a:rPr>
              <a:t>This is where the detection begins</a:t>
            </a:r>
          </a:p>
          <a:p>
            <a:pPr marL="342900" indent="-342900">
              <a:buFont typeface="Wingdings" panose="05000000000000000000" pitchFamily="2" charset="2"/>
              <a:buChar char="§"/>
            </a:pPr>
            <a:r>
              <a:rPr lang="en-US" sz="1200" b="0" dirty="0">
                <a:effectLst/>
                <a:latin typeface="Bahnschrift SemiLight" panose="020B0502040204020203" pitchFamily="34" charset="0"/>
              </a:rPr>
              <a:t>We have to create an object detector to extract moving object from the static background, that is we have applied background subtraction on the video frames.</a:t>
            </a:r>
          </a:p>
          <a:p>
            <a:pPr marL="342900" indent="-342900">
              <a:buFont typeface="Wingdings" panose="05000000000000000000" pitchFamily="2" charset="2"/>
              <a:buChar char="§"/>
            </a:pPr>
            <a:r>
              <a:rPr lang="en-US" sz="1200" b="0" dirty="0">
                <a:effectLst/>
                <a:latin typeface="Bahnschrift SemiLight" panose="020B0502040204020203" pitchFamily="34" charset="0"/>
              </a:rPr>
              <a:t>In morphological operations we use </a:t>
            </a:r>
            <a:r>
              <a:rPr lang="en-US" sz="1200" b="0" dirty="0" err="1">
                <a:effectLst/>
                <a:latin typeface="Bahnschrift SemiLight" panose="020B0502040204020203" pitchFamily="34" charset="0"/>
              </a:rPr>
              <a:t>kernal</a:t>
            </a:r>
            <a:r>
              <a:rPr lang="en-US" sz="1200" b="0" dirty="0">
                <a:effectLst/>
                <a:latin typeface="Bahnschrift SemiLight" panose="020B0502040204020203" pitchFamily="34" charset="0"/>
              </a:rPr>
              <a:t> as structuring element to adjust the pixels. Therefore according to the requirement for our project we have declared different sizes of kernel.</a:t>
            </a:r>
          </a:p>
          <a:p>
            <a:pPr marL="342900" indent="-342900">
              <a:buFont typeface="Wingdings" panose="05000000000000000000" pitchFamily="2" charset="2"/>
              <a:buChar char="§"/>
            </a:pPr>
            <a:r>
              <a:rPr lang="en-US" b="0" i="0" dirty="0">
                <a:solidFill>
                  <a:srgbClr val="000000"/>
                </a:solidFill>
                <a:effectLst/>
                <a:latin typeface="Arial" panose="020B0604020202020204" pitchFamily="34" charset="0"/>
              </a:rPr>
              <a:t>In mask operations the value of each pixel of an image is recalculated based on a given mask matrix, this is known as the kernel.</a:t>
            </a:r>
            <a:endParaRPr lang="en-US" sz="1200" b="0" dirty="0">
              <a:effectLst/>
              <a:latin typeface="Bahnschrift SemiLight" panose="020B0502040204020203" pitchFamily="34" charset="0"/>
            </a:endParaRPr>
          </a:p>
          <a:p>
            <a:pPr algn="l">
              <a:buFont typeface="Arial" panose="020B0604020202020204" pitchFamily="34" charset="0"/>
              <a:buNone/>
            </a:pPr>
            <a:endParaRPr lang="en-US" b="0" i="0" dirty="0">
              <a:solidFill>
                <a:srgbClr val="292929"/>
              </a:solidFill>
              <a:effectLst/>
              <a:latin typeface="charter"/>
            </a:endParaRP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12</a:t>
            </a:fld>
            <a:endParaRPr lang="en-US" dirty="0"/>
          </a:p>
        </p:txBody>
      </p:sp>
    </p:spTree>
    <p:extLst>
      <p:ext uri="{BB962C8B-B14F-4D97-AF65-F5344CB8AC3E}">
        <p14:creationId xmlns:p14="http://schemas.microsoft.com/office/powerpoint/2010/main" val="122513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
            </a:pPr>
            <a:r>
              <a:rPr lang="en-US" sz="1200" b="0" dirty="0">
                <a:effectLst/>
                <a:latin typeface="Bahnschrift SemiLight" panose="020B0502040204020203" pitchFamily="34" charset="0"/>
              </a:rPr>
              <a:t>As we know that  the video is collection of images so </a:t>
            </a:r>
            <a:r>
              <a:rPr lang="en-US" dirty="0">
                <a:latin typeface="Bahnschrift SemiLight" panose="020B0502040204020203" pitchFamily="34" charset="0"/>
              </a:rPr>
              <a:t>we</a:t>
            </a:r>
            <a:r>
              <a:rPr lang="en-US" sz="1200" b="0" dirty="0">
                <a:effectLst/>
                <a:latin typeface="Bahnschrift SemiLight" panose="020B0502040204020203" pitchFamily="34" charset="0"/>
              </a:rPr>
              <a:t> read the video, by creating a while loop to extract the frames one after another. On each loop we take one frame to process. For reading the video we will be using function </a:t>
            </a:r>
            <a:r>
              <a:rPr lang="en-US" sz="1200" b="0" dirty="0" err="1">
                <a:effectLst/>
                <a:latin typeface="Bahnschrift SemiLight" panose="020B0502040204020203" pitchFamily="34" charset="0"/>
              </a:rPr>
              <a:t>cap.read</a:t>
            </a:r>
            <a:r>
              <a:rPr lang="en-US" sz="1200" b="0" dirty="0">
                <a:effectLst/>
                <a:latin typeface="Bahnschrift SemiLight" panose="020B0502040204020203" pitchFamily="34" charset="0"/>
              </a:rPr>
              <a:t>().</a:t>
            </a:r>
          </a:p>
          <a:p>
            <a:pPr marL="342900" indent="-342900">
              <a:buFont typeface="Wingdings" panose="05000000000000000000" pitchFamily="2" charset="2"/>
              <a:buChar char="§"/>
            </a:pPr>
            <a:r>
              <a:rPr lang="en-US" sz="1200" b="0" dirty="0">
                <a:effectLst/>
                <a:latin typeface="Bahnschrift SemiLight" panose="020B0502040204020203" pitchFamily="34" charset="0"/>
              </a:rPr>
              <a:t>According to our requirement we are changing the size of the </a:t>
            </a:r>
            <a:r>
              <a:rPr lang="en-US" dirty="0">
                <a:latin typeface="Bahnschrift SemiLight" panose="020B0502040204020203" pitchFamily="34" charset="0"/>
              </a:rPr>
              <a:t>frame. Image resizing refers to the scaling of images. It helps in reducing the number of pixels from an image.</a:t>
            </a:r>
          </a:p>
          <a:p>
            <a:pPr marL="342900" indent="-342900">
              <a:buFont typeface="Wingdings" panose="05000000000000000000" pitchFamily="2" charset="2"/>
              <a:buChar char="§"/>
            </a:pPr>
            <a:r>
              <a:rPr lang="en-US" sz="1200" b="0" dirty="0">
                <a:effectLst/>
                <a:latin typeface="Bahnschrift SemiLight" panose="020B0502040204020203" pitchFamily="34" charset="0"/>
              </a:rPr>
              <a:t>ROI is the area within the frame </a:t>
            </a:r>
            <a:r>
              <a:rPr lang="en-US" b="0" i="0" dirty="0">
                <a:solidFill>
                  <a:srgbClr val="202124"/>
                </a:solidFill>
                <a:effectLst/>
                <a:latin typeface="Google Sans Text"/>
              </a:rPr>
              <a:t>where we want to search for the object. We focus on this region for accurate detection. Resizing the frame of ROI according to our need and </a:t>
            </a:r>
            <a:r>
              <a:rPr lang="en-US" b="0" i="0" dirty="0" err="1">
                <a:solidFill>
                  <a:srgbClr val="202124"/>
                </a:solidFill>
                <a:effectLst/>
                <a:latin typeface="Google Sans Text"/>
              </a:rPr>
              <a:t>convinence</a:t>
            </a:r>
            <a:r>
              <a:rPr lang="en-US" b="0" i="0" dirty="0">
                <a:solidFill>
                  <a:srgbClr val="202124"/>
                </a:solidFill>
                <a:effectLst/>
                <a:latin typeface="Google Sans Text"/>
              </a:rPr>
              <a:t>.</a:t>
            </a:r>
            <a:endParaRPr lang="en-US" sz="1200" b="0" dirty="0">
              <a:effectLst/>
              <a:latin typeface="Bahnschrift SemiLight"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13</a:t>
            </a:fld>
            <a:endParaRPr lang="en-US" dirty="0"/>
          </a:p>
        </p:txBody>
      </p:sp>
    </p:spTree>
    <p:extLst>
      <p:ext uri="{BB962C8B-B14F-4D97-AF65-F5344CB8AC3E}">
        <p14:creationId xmlns:p14="http://schemas.microsoft.com/office/powerpoint/2010/main" val="124762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FFFFFF"/>
                </a:solidFill>
                <a:effectLst/>
                <a:latin typeface="urw-din"/>
              </a:rPr>
              <a:t>Masking is a technique used to highlight a specific object from the image. In this technique, we set certain pixels of an image to some null value such as 0 (black color) so only that portion of our image is highlighted where the pixel value is not 0. </a:t>
            </a:r>
          </a:p>
          <a:p>
            <a:pPr marL="171450" indent="-171450">
              <a:buFont typeface="Arial" panose="020B0604020202020204" pitchFamily="34" charset="0"/>
              <a:buChar char="•"/>
            </a:pPr>
            <a:r>
              <a:rPr lang="en-US" b="0" i="0" dirty="0">
                <a:solidFill>
                  <a:srgbClr val="C3C8CF"/>
                </a:solidFill>
                <a:effectLst/>
                <a:latin typeface="walsheim"/>
              </a:rPr>
              <a:t>. Morphological image processing basically deals with modifying geometric structures in the image. Erosion is morphological image processing operations which basically strips out the outermost layer of pixels in a structure.</a:t>
            </a:r>
            <a:r>
              <a:rPr lang="en-US" b="0" i="0" dirty="0">
                <a:solidFill>
                  <a:srgbClr val="000000"/>
                </a:solidFill>
                <a:effectLst/>
                <a:latin typeface="Helvetica" panose="020B0604020202020204" pitchFamily="34" charset="0"/>
              </a:rPr>
              <a:t> It computes a local minimum over the area of given kernel.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latin typeface="urw-din"/>
              </a:rPr>
              <a:t>Contour</a:t>
            </a:r>
            <a:r>
              <a:rPr lang="en-US" b="1" i="0" dirty="0">
                <a:solidFill>
                  <a:srgbClr val="FFFFFF"/>
                </a:solidFill>
                <a:effectLst/>
                <a:latin typeface="urw-din"/>
              </a:rPr>
              <a:t> </a:t>
            </a:r>
            <a:r>
              <a:rPr lang="en-US" b="0" i="0" dirty="0">
                <a:solidFill>
                  <a:srgbClr val="FFFFFF"/>
                </a:solidFill>
                <a:effectLst/>
                <a:latin typeface="urw-din"/>
              </a:rPr>
              <a:t>are defined as the line joining all the points along the boundary of an image that are having the same intensity which helps in shape analysis, finding the size of the object of interest, and object detection.  </a:t>
            </a:r>
            <a:r>
              <a:rPr lang="en-US" b="0" i="0" dirty="0" err="1">
                <a:solidFill>
                  <a:srgbClr val="FFFFFF"/>
                </a:solidFill>
                <a:effectLst/>
                <a:latin typeface="urw-din"/>
              </a:rPr>
              <a:t>findContour</a:t>
            </a:r>
            <a:r>
              <a:rPr lang="en-US" b="0" i="0" dirty="0">
                <a:solidFill>
                  <a:srgbClr val="FFFFFF"/>
                </a:solidFill>
                <a:effectLst/>
                <a:latin typeface="urw-din"/>
              </a:rPr>
              <a:t>() function helps in extracting the contours from the image</a:t>
            </a:r>
            <a:r>
              <a:rPr lang="en-US" sz="1200" dirty="0">
                <a:latin typeface="Bahnschrift SemiLight" panose="020B0502040204020203" pitchFamily="34" charset="0"/>
              </a:rPr>
              <a:t> and save </a:t>
            </a:r>
            <a:r>
              <a:rPr lang="en-US" sz="1200" b="0" dirty="0">
                <a:effectLst/>
                <a:latin typeface="Bahnschrift SemiLight" panose="020B0502040204020203" pitchFamily="34" charset="0"/>
              </a:rPr>
              <a:t>the co-ordinates of the detected object in the form of array.</a:t>
            </a:r>
          </a:p>
          <a:p>
            <a:pPr marL="171450" indent="-171450">
              <a:buFont typeface="Arial" panose="020B0604020202020204" pitchFamily="34" charset="0"/>
              <a:buChar char="•"/>
            </a:pPr>
            <a:endParaRPr lang="en-US" b="0" i="0" dirty="0">
              <a:solidFill>
                <a:srgbClr val="FFFFFF"/>
              </a:solidFill>
              <a:effectLst/>
              <a:latin typeface="urw-din"/>
            </a:endParaRP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14</a:t>
            </a:fld>
            <a:endParaRPr lang="en-US" dirty="0"/>
          </a:p>
        </p:txBody>
      </p:sp>
    </p:spTree>
    <p:extLst>
      <p:ext uri="{BB962C8B-B14F-4D97-AF65-F5344CB8AC3E}">
        <p14:creationId xmlns:p14="http://schemas.microsoft.com/office/powerpoint/2010/main" val="2590326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4"/>
                </a:solidFill>
                <a:effectLst/>
                <a:latin typeface="Google Sans Text"/>
              </a:rPr>
              <a:t>Contour area refers to the area enclosed by all pixels in each contour. Here if the contour area is greater than 1000 pixel, then it is detected as an object.</a:t>
            </a:r>
          </a:p>
          <a:p>
            <a:pPr marL="171450" indent="-171450">
              <a:buFont typeface="Arial" panose="020B0604020202020204" pitchFamily="34" charset="0"/>
              <a:buChar char="•"/>
            </a:pPr>
            <a:r>
              <a:rPr lang="en-US" b="0" i="0" dirty="0">
                <a:solidFill>
                  <a:srgbClr val="202124"/>
                </a:solidFill>
                <a:effectLst/>
                <a:latin typeface="Google Sans Text"/>
              </a:rPr>
              <a:t>Now we create a rectangular bounding box around the detected object. Each bounding box has x an y co-ordinates, width and height, and we store this data in list for further use.</a:t>
            </a:r>
          </a:p>
          <a:p>
            <a:endParaRPr lang="en-IN" b="0" dirty="0"/>
          </a:p>
        </p:txBody>
      </p:sp>
      <p:sp>
        <p:nvSpPr>
          <p:cNvPr id="4" name="Slide Number Placeholder 3"/>
          <p:cNvSpPr>
            <a:spLocks noGrp="1"/>
          </p:cNvSpPr>
          <p:nvPr>
            <p:ph type="sldNum" sz="quarter" idx="5"/>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275649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tracker works.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17</a:t>
            </a:fld>
            <a:endParaRPr lang="en-US" dirty="0"/>
          </a:p>
        </p:txBody>
      </p:sp>
    </p:spTree>
    <p:extLst>
      <p:ext uri="{BB962C8B-B14F-4D97-AF65-F5344CB8AC3E}">
        <p14:creationId xmlns:p14="http://schemas.microsoft.com/office/powerpoint/2010/main" val="160593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Bahnschrift SemiLight" panose="020B0502040204020203" pitchFamily="34" charset="0"/>
              </a:rPr>
              <a:t>We pass the list named detection in </a:t>
            </a:r>
            <a:r>
              <a:rPr lang="en-US" sz="1200" b="0" dirty="0" err="1">
                <a:effectLst/>
                <a:latin typeface="Bahnschrift SemiLight" panose="020B0502040204020203" pitchFamily="34" charset="0"/>
              </a:rPr>
              <a:t>tracker.update</a:t>
            </a:r>
            <a:r>
              <a:rPr lang="en-US" sz="1200" b="0" dirty="0">
                <a:effectLst/>
                <a:latin typeface="Bahnschrift SemiLight" panose="020B0502040204020203" pitchFamily="34" charset="0"/>
              </a:rPr>
              <a:t>(), which gives us ID with the co-ordinates of bounding box. If the speed of object is within the defined speed limit then the bounding box will be green else it will be red. With the help of cv2.putText() we have displayed ID and speed on the bounding box.</a:t>
            </a:r>
          </a:p>
        </p:txBody>
      </p:sp>
      <p:sp>
        <p:nvSpPr>
          <p:cNvPr id="4" name="Slide Number Placeholder 3"/>
          <p:cNvSpPr>
            <a:spLocks noGrp="1"/>
          </p:cNvSpPr>
          <p:nvPr>
            <p:ph type="sldNum" sz="quarter" idx="5"/>
          </p:nvPr>
        </p:nvSpPr>
        <p:spPr/>
        <p:txBody>
          <a:bodyPr/>
          <a:lstStyle/>
          <a:p>
            <a:fld id="{6DC51814-3B91-4036-94D2-3977634EE214}" type="slidenum">
              <a:rPr lang="en-US" smtClean="0"/>
              <a:t>18</a:t>
            </a:fld>
            <a:endParaRPr lang="en-US" dirty="0"/>
          </a:p>
        </p:txBody>
      </p:sp>
    </p:spTree>
    <p:extLst>
      <p:ext uri="{BB962C8B-B14F-4D97-AF65-F5344CB8AC3E}">
        <p14:creationId xmlns:p14="http://schemas.microsoft.com/office/powerpoint/2010/main" val="141272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
            </a:pPr>
            <a:r>
              <a:rPr lang="en-US" sz="1200" b="0" dirty="0">
                <a:effectLst/>
                <a:latin typeface="Bahnschrift SemiLight" panose="020B0502040204020203" pitchFamily="34" charset="0"/>
              </a:rPr>
              <a:t>Update the ID given to each bounding box in the array along with the other parameters of bounding box.</a:t>
            </a:r>
          </a:p>
          <a:p>
            <a:pPr marL="342900" indent="-342900">
              <a:buFont typeface="Wingdings" panose="05000000000000000000" pitchFamily="2" charset="2"/>
              <a:buChar char="§"/>
            </a:pPr>
            <a:r>
              <a:rPr lang="en-US" sz="1200" b="0" dirty="0">
                <a:effectLst/>
                <a:latin typeface="Bahnschrift SemiLight" panose="020B0502040204020203" pitchFamily="34" charset="0"/>
              </a:rPr>
              <a:t>To calculate the</a:t>
            </a:r>
            <a:r>
              <a:rPr lang="en-US" sz="1200" b="0" dirty="0">
                <a:latin typeface="Bahnschrift SemiLight" panose="020B0502040204020203" pitchFamily="34" charset="0"/>
              </a:rPr>
              <a:t> </a:t>
            </a:r>
            <a:r>
              <a:rPr lang="en-US" sz="1200" b="0" dirty="0">
                <a:effectLst/>
                <a:latin typeface="Bahnschrift SemiLight" panose="020B0502040204020203" pitchFamily="34" charset="0"/>
              </a:rPr>
              <a:t>co-ordinates of center of bounding box of vehicle we will need the parameters that is the x and y co-ordinates, width and height of the bounding box. Applying center point formula we find the x and y co-ordinates of center point.</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19</a:t>
            </a:fld>
            <a:endParaRPr lang="en-US" dirty="0"/>
          </a:p>
        </p:txBody>
      </p:sp>
    </p:spTree>
    <p:extLst>
      <p:ext uri="{BB962C8B-B14F-4D97-AF65-F5344CB8AC3E}">
        <p14:creationId xmlns:p14="http://schemas.microsoft.com/office/powerpoint/2010/main" val="2329161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the object detected in two consecutive frames is same or not we have applied for loop. If the distance between the center points in a bounding box in two consecutive frames is less than 70 pixel than both bounding box are same. This makes the condition true and we proceed to speed calculation.</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20</a:t>
            </a:fld>
            <a:endParaRPr lang="en-US" dirty="0"/>
          </a:p>
        </p:txBody>
      </p:sp>
    </p:spTree>
    <p:extLst>
      <p:ext uri="{BB962C8B-B14F-4D97-AF65-F5344CB8AC3E}">
        <p14:creationId xmlns:p14="http://schemas.microsoft.com/office/powerpoint/2010/main" val="2543898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distance between the center points in a bounding box in two consecutive frames is greater than 70 pixel than both bounding box are different.  This means new object has been detected, for which we calculate a new center point co-ordinates and assign new ID to it.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21</a:t>
            </a:fld>
            <a:endParaRPr lang="en-US" dirty="0"/>
          </a:p>
        </p:txBody>
      </p:sp>
    </p:spTree>
    <p:extLst>
      <p:ext uri="{BB962C8B-B14F-4D97-AF65-F5344CB8AC3E}">
        <p14:creationId xmlns:p14="http://schemas.microsoft.com/office/powerpoint/2010/main" val="22058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team members are </a:t>
            </a:r>
            <a:r>
              <a:rPr lang="en-US" dirty="0" err="1"/>
              <a:t>Tejashri</a:t>
            </a:r>
            <a:r>
              <a:rPr lang="en-US" dirty="0"/>
              <a:t> Shende, Anjali Jadhav and Shubham </a:t>
            </a:r>
            <a:r>
              <a:rPr lang="en-US" dirty="0" err="1"/>
              <a:t>Nagulwar</a:t>
            </a:r>
            <a:r>
              <a:rPr lang="en-US" dirty="0"/>
              <a: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1656801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22</a:t>
            </a:fld>
            <a:endParaRPr lang="en-US" dirty="0"/>
          </a:p>
        </p:txBody>
      </p:sp>
    </p:spTree>
    <p:extLst>
      <p:ext uri="{BB962C8B-B14F-4D97-AF65-F5344CB8AC3E}">
        <p14:creationId xmlns:p14="http://schemas.microsoft.com/office/powerpoint/2010/main" val="1513246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Bahnschrift SemiLight" panose="020B0502040204020203" pitchFamily="34" charset="0"/>
              </a:rPr>
              <a:t>We have drawn four lines on the frame, these are timer lines.</a:t>
            </a:r>
          </a:p>
          <a:p>
            <a:r>
              <a:rPr lang="en-US" sz="1200" dirty="0">
                <a:latin typeface="Bahnschrift SemiLight" panose="020B0502040204020203" pitchFamily="34" charset="0"/>
              </a:rPr>
              <a:t>When the object is between lines with co-ordinates 410 and 430 the timer is started, which is further stored in array s1 with the ID of the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panose="020B0502040204020203" pitchFamily="34" charset="0"/>
              </a:rPr>
              <a:t>Similarly, When the object is between lines with co-ordinates 235 and 255 the timer stops, and is stored in array s2 with the ID of the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panose="020B0502040204020203" pitchFamily="34" charset="0"/>
              </a:rPr>
              <a:t>Next we calculate the time required to travel between the two set of lines by subtracting the recorded time given to the same ID and store the result in array s with ID.</a:t>
            </a:r>
          </a:p>
          <a:p>
            <a:r>
              <a:rPr lang="en-US" sz="1200" dirty="0">
                <a:latin typeface="Bahnschrift SemiLight" panose="020B0502040204020203" pitchFamily="34" charset="0"/>
              </a:rPr>
              <a:t>The reason why there are four lines is to estimate speed accurately when vehicles come simultaneously.</a:t>
            </a:r>
            <a:endParaRPr lang="en-US" sz="1200" b="0" dirty="0">
              <a:effectLst/>
              <a:latin typeface="Bahnschrift SemiLight"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23</a:t>
            </a:fld>
            <a:endParaRPr lang="en-US" dirty="0"/>
          </a:p>
        </p:txBody>
      </p:sp>
    </p:spTree>
    <p:extLst>
      <p:ext uri="{BB962C8B-B14F-4D97-AF65-F5344CB8AC3E}">
        <p14:creationId xmlns:p14="http://schemas.microsoft.com/office/powerpoint/2010/main" val="2413386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speed, first we get the time and ID of object. Then, if the time element in array ‘s’ is not zer0 we divide distance between the lines by the time stored in array s and calculate speed. If  the time element in array s is zer0 we print speed zero. The distance between the lines is measured from the video. It varies for different video.  </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24</a:t>
            </a:fld>
            <a:endParaRPr lang="en-US" dirty="0"/>
          </a:p>
        </p:txBody>
      </p:sp>
    </p:spTree>
    <p:extLst>
      <p:ext uri="{BB962C8B-B14F-4D97-AF65-F5344CB8AC3E}">
        <p14:creationId xmlns:p14="http://schemas.microsoft.com/office/powerpoint/2010/main" val="3991905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25</a:t>
            </a:fld>
            <a:endParaRPr lang="en-US" dirty="0"/>
          </a:p>
        </p:txBody>
      </p:sp>
    </p:spTree>
    <p:extLst>
      <p:ext uri="{BB962C8B-B14F-4D97-AF65-F5344CB8AC3E}">
        <p14:creationId xmlns:p14="http://schemas.microsoft.com/office/powerpoint/2010/main" val="2634800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dirty="0">
                <a:effectLst/>
                <a:latin typeface="Bahnschrift SemiLight" panose="020B0502040204020203" pitchFamily="34" charset="0"/>
              </a:rPr>
              <a:t>We have created folder named </a:t>
            </a:r>
            <a:r>
              <a:rPr lang="en-US" sz="1200" b="0" dirty="0" err="1">
                <a:latin typeface="Bahnschrift SemiLight" panose="020B0502040204020203" pitchFamily="34" charset="0"/>
              </a:rPr>
              <a:t>TrafficRecord</a:t>
            </a:r>
            <a:r>
              <a:rPr lang="en-US" sz="1200" b="0" dirty="0">
                <a:latin typeface="Bahnschrift SemiLight" panose="020B0502040204020203" pitchFamily="34" charset="0"/>
              </a:rPr>
              <a:t>, in which all the captured images and vehicle data are saved. </a:t>
            </a:r>
          </a:p>
          <a:p>
            <a:pPr marL="171450" indent="-171450">
              <a:buFont typeface="Arial" panose="020B0604020202020204" pitchFamily="34" charset="0"/>
              <a:buChar char="•"/>
            </a:pPr>
            <a:r>
              <a:rPr lang="en-US" sz="1200" b="0" dirty="0">
                <a:latin typeface="Bahnschrift SemiLight" panose="020B0502040204020203" pitchFamily="34" charset="0"/>
              </a:rPr>
              <a:t>Then according to the parameters of bounding box we have cropped the image and save with the name ID_speed.jpg (26_speed_328.jpg)</a:t>
            </a:r>
          </a:p>
          <a:p>
            <a:pPr marL="342900" indent="-342900">
              <a:buFont typeface="Wingdings" panose="05000000000000000000" pitchFamily="2" charset="2"/>
              <a:buChar char="§"/>
            </a:pPr>
            <a:r>
              <a:rPr lang="en-US" sz="1200" b="0" dirty="0">
                <a:effectLst/>
                <a:latin typeface="Bahnschrift SemiLight" panose="020B0502040204020203" pitchFamily="34" charset="0"/>
              </a:rPr>
              <a:t>Vehicle data gets updated simultaneously while the program is running. In this file we record the ID and speed of the vehicles that are stored in the array. We have set the speed limit to 80. if a vehicle </a:t>
            </a:r>
            <a:r>
              <a:rPr lang="en-US" sz="1200" b="0" dirty="0" err="1">
                <a:effectLst/>
                <a:latin typeface="Bahnschrift SemiLight" panose="020B0502040204020203" pitchFamily="34" charset="0"/>
              </a:rPr>
              <a:t>exceede</a:t>
            </a:r>
            <a:r>
              <a:rPr lang="en-US" sz="1200" b="0" dirty="0">
                <a:effectLst/>
                <a:latin typeface="Bahnschrift SemiLight" panose="020B0502040204020203" pitchFamily="34" charset="0"/>
              </a:rPr>
              <a:t> this limit it is displayed with the exceeded indicator in front of the speed and the images of these vehicles are saved in a separately in folder named exceeded.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26</a:t>
            </a:fld>
            <a:endParaRPr lang="en-US" dirty="0"/>
          </a:p>
        </p:txBody>
      </p:sp>
    </p:spTree>
    <p:extLst>
      <p:ext uri="{BB962C8B-B14F-4D97-AF65-F5344CB8AC3E}">
        <p14:creationId xmlns:p14="http://schemas.microsoft.com/office/powerpoint/2010/main" val="2161681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Bahnschrift SemiLight" panose="020B0502040204020203" pitchFamily="34" charset="0"/>
              </a:rPr>
              <a:t>At the end, we count the elements in array count and array exceeded which are the number of cars passing on the road and total number of cars exceeding speed limit respectively and update it in the bottom of the text file. </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27</a:t>
            </a:fld>
            <a:endParaRPr lang="en-US" dirty="0"/>
          </a:p>
        </p:txBody>
      </p:sp>
    </p:spTree>
    <p:extLst>
      <p:ext uri="{BB962C8B-B14F-4D97-AF65-F5344CB8AC3E}">
        <p14:creationId xmlns:p14="http://schemas.microsoft.com/office/powerpoint/2010/main" val="2526441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of output of the code, here it showing vehicle count and their respective speed. The red lines on the frame are the timer lines.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28</a:t>
            </a:fld>
            <a:endParaRPr lang="en-US" dirty="0"/>
          </a:p>
        </p:txBody>
      </p:sp>
    </p:spTree>
    <p:extLst>
      <p:ext uri="{BB962C8B-B14F-4D97-AF65-F5344CB8AC3E}">
        <p14:creationId xmlns:p14="http://schemas.microsoft.com/office/powerpoint/2010/main" val="1004893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29</a:t>
            </a:fld>
            <a:endParaRPr lang="en-US" dirty="0"/>
          </a:p>
        </p:txBody>
      </p:sp>
    </p:spTree>
    <p:extLst>
      <p:ext uri="{BB962C8B-B14F-4D97-AF65-F5344CB8AC3E}">
        <p14:creationId xmlns:p14="http://schemas.microsoft.com/office/powerpoint/2010/main" val="333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conclude that </a:t>
            </a:r>
            <a:r>
              <a:rPr lang="en-US" sz="1200" b="0" i="1" dirty="0">
                <a:solidFill>
                  <a:srgbClr val="000000"/>
                </a:solidFill>
                <a:effectLst/>
              </a:rPr>
              <a:t>The proposed methodology involves the vehicle speed estimation which is done by using the image processing technique. </a:t>
            </a:r>
          </a:p>
          <a:p>
            <a:pPr marL="0" indent="0">
              <a:buNone/>
            </a:pPr>
            <a:r>
              <a:rPr lang="en-US" sz="1200" i="1" dirty="0">
                <a:solidFill>
                  <a:srgbClr val="000000"/>
                </a:solidFill>
              </a:rPr>
              <a:t>So</a:t>
            </a:r>
            <a:r>
              <a:rPr lang="en-US" sz="1200" b="0" i="1" dirty="0">
                <a:solidFill>
                  <a:srgbClr val="000000"/>
                </a:solidFill>
                <a:effectLst/>
              </a:rPr>
              <a:t>, it can be concluded that speed estimation through video image processing is more efficient and economical than radar technology.</a:t>
            </a:r>
            <a:endParaRPr lang="en-IN" sz="1200" i="1"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30</a:t>
            </a:fld>
            <a:endParaRPr lang="en-US" dirty="0"/>
          </a:p>
        </p:txBody>
      </p:sp>
    </p:spTree>
    <p:extLst>
      <p:ext uri="{BB962C8B-B14F-4D97-AF65-F5344CB8AC3E}">
        <p14:creationId xmlns:p14="http://schemas.microsoft.com/office/powerpoint/2010/main" val="86860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is of our project is to make a system by which we can detect the vehicle and simultaneously record the speed of the vehicles without using a sensor based technology.</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6460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b="0" i="0" baseline="0" dirty="0">
                <a:solidFill>
                  <a:srgbClr val="292929"/>
                </a:solidFill>
                <a:effectLst/>
                <a:latin typeface="charter"/>
              </a:rPr>
              <a:t>Hello mam I’m Shubham let me introduce you to the project </a:t>
            </a:r>
          </a:p>
          <a:p>
            <a:pPr marL="0" indent="0">
              <a:buFont typeface="Arial" panose="020B0604020202020204" pitchFamily="34" charset="0"/>
              <a:buNone/>
            </a:pPr>
            <a:r>
              <a:rPr lang="en-US" sz="1400" b="0" i="0" baseline="0" dirty="0">
                <a:solidFill>
                  <a:srgbClr val="292929"/>
                </a:solidFill>
                <a:effectLst/>
                <a:latin typeface="charter"/>
              </a:rPr>
              <a:t>In this project, we have build a car tracking system in python for pre-recorded videos.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22222"/>
                </a:solidFill>
                <a:effectLst/>
                <a:uLnTx/>
                <a:uFillTx/>
                <a:latin typeface="Lato" panose="020B0604020202020204" pitchFamily="34" charset="0"/>
                <a:ea typeface="+mn-ea"/>
                <a:cs typeface="+mn-cs"/>
              </a:rPr>
              <a:t>Object detection is a fascinating field in computer vision. It goes to a whole new level when we’re dealing with video data. The complexity rises up a notch, but so do the rewards!</a:t>
            </a:r>
            <a:endParaRPr lang="en-US" sz="1400" b="0" i="0" baseline="0" dirty="0">
              <a:solidFill>
                <a:srgbClr val="292929"/>
              </a:solidFill>
              <a:effectLst/>
              <a:latin typeface="charter"/>
            </a:endParaRPr>
          </a:p>
          <a:p>
            <a:pPr marL="342900" indent="-342900">
              <a:buFont typeface="Arial" panose="020B0604020202020204" pitchFamily="34" charset="0"/>
              <a:buChar char="•"/>
            </a:pPr>
            <a:r>
              <a:rPr lang="en-US" sz="1400" b="0" i="0" baseline="0" dirty="0">
                <a:solidFill>
                  <a:srgbClr val="222222"/>
                </a:solidFill>
                <a:effectLst/>
                <a:latin typeface="Lato" panose="020B0604020202020204" pitchFamily="34" charset="0"/>
              </a:rPr>
              <a:t>We can perform super useful high-value tasks such as surveillance, traffic management, fighting crime, etc. using object detection algorithms. </a:t>
            </a:r>
          </a:p>
          <a:p>
            <a:pPr marL="457200" indent="-457200" algn="l">
              <a:buFont typeface="Arial" panose="020B0604020202020204" pitchFamily="34" charset="0"/>
              <a:buChar char="•"/>
            </a:pPr>
            <a:r>
              <a:rPr lang="en-US" sz="2000" b="0" i="0" dirty="0">
                <a:solidFill>
                  <a:srgbClr val="222222"/>
                </a:solidFill>
                <a:effectLst/>
                <a:latin typeface="Lato" panose="020F0502020204030203" pitchFamily="34" charset="0"/>
              </a:rPr>
              <a:t>There are a number of sub-tasks we can perform in object detection, such as counting the number of objects, finding the relative size of the objects, or finding the relative distance  between the objects. All these sub-tasks are important as they contribute to solving some of the toughest real-world problems.</a:t>
            </a:r>
            <a:endParaRPr lang="en-IN" sz="1400" baseline="0"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79097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202124"/>
                </a:solidFill>
                <a:effectLst/>
                <a:latin typeface="Google Sans Text"/>
              </a:rPr>
              <a:t>(DO NOT READ JUST EXTRA INFORMATION)</a:t>
            </a:r>
          </a:p>
          <a:p>
            <a:r>
              <a:rPr lang="en-US" sz="2000" b="0" i="0" dirty="0">
                <a:solidFill>
                  <a:srgbClr val="202124"/>
                </a:solidFill>
                <a:effectLst/>
                <a:latin typeface="Google Sans Text"/>
              </a:rPr>
              <a:t>OpenCV makes use of </a:t>
            </a:r>
            <a:r>
              <a:rPr lang="en-US" sz="2000" b="0" i="0" dirty="0" err="1">
                <a:solidFill>
                  <a:srgbClr val="202124"/>
                </a:solidFill>
                <a:effectLst/>
                <a:latin typeface="Google Sans Text"/>
              </a:rPr>
              <a:t>Numpy</a:t>
            </a:r>
            <a:r>
              <a:rPr lang="en-US" sz="2000" b="0" i="0" dirty="0">
                <a:solidFill>
                  <a:srgbClr val="202124"/>
                </a:solidFill>
                <a:effectLst/>
                <a:latin typeface="Google Sans Text"/>
              </a:rPr>
              <a:t>. All the OpenCV array structures </a:t>
            </a:r>
            <a:r>
              <a:rPr lang="en-US" b="0" i="0" dirty="0">
                <a:solidFill>
                  <a:srgbClr val="202124"/>
                </a:solidFill>
                <a:effectLst/>
                <a:latin typeface="Google Sans Text"/>
              </a:rPr>
              <a:t>are converted to and from </a:t>
            </a:r>
            <a:r>
              <a:rPr lang="en-US" b="0" i="0" dirty="0" err="1">
                <a:solidFill>
                  <a:srgbClr val="202124"/>
                </a:solidFill>
                <a:effectLst/>
                <a:latin typeface="Google Sans Text"/>
              </a:rPr>
              <a:t>Numpy</a:t>
            </a:r>
            <a:r>
              <a:rPr lang="en-US" b="0" i="0" dirty="0">
                <a:solidFill>
                  <a:srgbClr val="202124"/>
                </a:solidFill>
                <a:effectLst/>
                <a:latin typeface="Google Sans Text"/>
              </a:rPr>
              <a:t> arrays.</a:t>
            </a:r>
          </a:p>
          <a:p>
            <a:r>
              <a:rPr lang="en-US" b="0" i="0" u="none" strike="noStrike" dirty="0">
                <a:solidFill>
                  <a:srgbClr val="1178AE"/>
                </a:solidFill>
                <a:effectLst/>
                <a:latin typeface="proxima-nova"/>
              </a:rPr>
              <a:t>OpenCV-Python :</a:t>
            </a:r>
            <a:r>
              <a:rPr lang="en-US" b="0" i="0" dirty="0">
                <a:solidFill>
                  <a:srgbClr val="051E50"/>
                </a:solidFill>
                <a:effectLst/>
                <a:latin typeface="proxima-nova"/>
              </a:rPr>
              <a:t> This repository contains </a:t>
            </a:r>
            <a:r>
              <a:rPr lang="en-US" b="0" i="1" dirty="0">
                <a:solidFill>
                  <a:srgbClr val="051E50"/>
                </a:solidFill>
                <a:effectLst/>
                <a:latin typeface="proxima-nova"/>
              </a:rPr>
              <a:t>just the main modules</a:t>
            </a:r>
            <a:r>
              <a:rPr lang="en-US" b="0" i="0" dirty="0">
                <a:solidFill>
                  <a:srgbClr val="051E50"/>
                </a:solidFill>
                <a:effectLst/>
                <a:latin typeface="proxima-nova"/>
              </a:rPr>
              <a:t> of the OpenCV library.</a:t>
            </a:r>
          </a:p>
          <a:p>
            <a:r>
              <a:rPr lang="en-US" b="0" i="0" u="none" strike="noStrike" dirty="0" err="1">
                <a:solidFill>
                  <a:srgbClr val="169FE6"/>
                </a:solidFill>
                <a:effectLst/>
                <a:latin typeface="proxima-nova"/>
              </a:rPr>
              <a:t>opencv</a:t>
            </a:r>
            <a:r>
              <a:rPr lang="en-US" b="0" i="0" u="none" strike="noStrike" dirty="0">
                <a:solidFill>
                  <a:srgbClr val="169FE6"/>
                </a:solidFill>
                <a:effectLst/>
                <a:latin typeface="proxima-nova"/>
              </a:rPr>
              <a:t>-</a:t>
            </a:r>
            <a:r>
              <a:rPr lang="en-US" b="0" i="0" u="none" strike="noStrike" dirty="0" err="1">
                <a:solidFill>
                  <a:srgbClr val="169FE6"/>
                </a:solidFill>
                <a:effectLst/>
                <a:latin typeface="proxima-nova"/>
              </a:rPr>
              <a:t>contrib</a:t>
            </a:r>
            <a:r>
              <a:rPr lang="en-US" b="0" i="0" u="none" strike="noStrike" dirty="0">
                <a:solidFill>
                  <a:srgbClr val="169FE6"/>
                </a:solidFill>
                <a:effectLst/>
                <a:latin typeface="proxima-nova"/>
              </a:rPr>
              <a:t>-python </a:t>
            </a:r>
            <a:r>
              <a:rPr lang="en-US" b="0" i="0" dirty="0">
                <a:solidFill>
                  <a:srgbClr val="051E50"/>
                </a:solidFill>
                <a:effectLst/>
                <a:latin typeface="proxima-nova"/>
              </a:rPr>
              <a:t>: The </a:t>
            </a:r>
            <a:r>
              <a:rPr lang="en-US" b="0" i="0" dirty="0" err="1">
                <a:solidFill>
                  <a:srgbClr val="051E50"/>
                </a:solidFill>
                <a:effectLst/>
                <a:latin typeface="proxima-nova"/>
              </a:rPr>
              <a:t>opencv</a:t>
            </a:r>
            <a:r>
              <a:rPr lang="en-US" b="0" i="0" dirty="0">
                <a:solidFill>
                  <a:srgbClr val="051E50"/>
                </a:solidFill>
                <a:effectLst/>
                <a:latin typeface="proxima-nova"/>
              </a:rPr>
              <a:t>-</a:t>
            </a:r>
            <a:r>
              <a:rPr lang="en-US" b="0" i="0" dirty="0" err="1">
                <a:solidFill>
                  <a:srgbClr val="051E50"/>
                </a:solidFill>
                <a:effectLst/>
                <a:latin typeface="proxima-nova"/>
              </a:rPr>
              <a:t>contrib</a:t>
            </a:r>
            <a:r>
              <a:rPr lang="en-US" b="0" i="0" dirty="0">
                <a:solidFill>
                  <a:srgbClr val="051E50"/>
                </a:solidFill>
                <a:effectLst/>
                <a:latin typeface="proxima-nova"/>
              </a:rPr>
              <a:t>-python repository contains both the </a:t>
            </a:r>
            <a:r>
              <a:rPr lang="en-US" b="0" i="1" dirty="0">
                <a:solidFill>
                  <a:srgbClr val="051E50"/>
                </a:solidFill>
                <a:effectLst/>
                <a:latin typeface="proxima-nova"/>
              </a:rPr>
              <a:t>main modules</a:t>
            </a:r>
            <a:r>
              <a:rPr lang="en-US" b="0" i="0" dirty="0">
                <a:solidFill>
                  <a:srgbClr val="051E50"/>
                </a:solidFill>
                <a:effectLst/>
                <a:latin typeface="proxima-nova"/>
              </a:rPr>
              <a:t> along with the </a:t>
            </a:r>
            <a:r>
              <a:rPr lang="en-US" b="0" i="1" dirty="0" err="1">
                <a:solidFill>
                  <a:srgbClr val="051E50"/>
                </a:solidFill>
                <a:effectLst/>
                <a:latin typeface="proxima-nova"/>
              </a:rPr>
              <a:t>contrib</a:t>
            </a:r>
            <a:r>
              <a:rPr lang="en-US" b="0" i="1" dirty="0">
                <a:solidFill>
                  <a:srgbClr val="051E50"/>
                </a:solidFill>
                <a:effectLst/>
                <a:latin typeface="proxima-nova"/>
              </a:rPr>
              <a:t> modules</a:t>
            </a:r>
            <a:endParaRPr lang="en-US" b="0" i="0" dirty="0">
              <a:solidFill>
                <a:srgbClr val="051E50"/>
              </a:solidFill>
              <a:effectLst/>
              <a:latin typeface="proxima-nova"/>
            </a:endParaRPr>
          </a:p>
          <a:p>
            <a:endParaRPr lang="en-IN" b="1"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337448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36305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sz="1800" b="0" i="0" u="none" strike="noStrike" baseline="0" dirty="0">
              <a:solidFill>
                <a:srgbClr val="000000"/>
              </a:solidFill>
              <a:latin typeface="Cambria" panose="02040503050406030204" pitchFamily="18" charset="0"/>
            </a:endParaRPr>
          </a:p>
          <a:p>
            <a:r>
              <a:rPr lang="en-US" sz="1800" b="0" i="0" u="none" strike="noStrike" baseline="0" dirty="0">
                <a:solidFill>
                  <a:srgbClr val="000000"/>
                </a:solidFill>
                <a:latin typeface="Cambria" panose="02040503050406030204" pitchFamily="18" charset="0"/>
              </a:rPr>
              <a:t>Mam the need of this project is one of the most important factor why we chose this project. In the recent years we can see there is a vast increase in the number of vehicles all around the globe. Along with the increase in number of vehicles increases the number of accidents. Therefore, it is important to limit the speed of the vehicles at certain zones or areas. Radar speed measurement tools are commonly used for this purpose which can be inaccurate in certain cases such as in sensing smaller vehicles with weaker echoes. The Indian traffic police uses the radar measurement system on a wide scale ,I am not saying that this technology is bad or something but this is outdated and even costly ,by using vehicle detection we can not only just detect the speed of the vehicle but also we can do a lot more of things like </a:t>
            </a:r>
            <a:r>
              <a:rPr kumimoji="0" lang="en-US" sz="3200" b="0" i="0" u="none" strike="noStrike" kern="1200" cap="none" spc="0" normalizeH="0" baseline="0" noProof="0" dirty="0">
                <a:ln>
                  <a:noFill/>
                </a:ln>
                <a:solidFill>
                  <a:srgbClr val="222222"/>
                </a:solidFill>
                <a:effectLst/>
                <a:uLnTx/>
                <a:uFillTx/>
                <a:latin typeface="Lato" panose="020F0502020204030203" pitchFamily="34" charset="0"/>
                <a:ea typeface="+mn-ea"/>
                <a:cs typeface="+mn-cs"/>
              </a:rPr>
              <a:t>counting the number of objects, finding the relative size of the objects, or finding the relative distance  between the objects</a:t>
            </a:r>
            <a:r>
              <a:rPr lang="en-US" sz="1800" b="0" i="0" u="none" strike="noStrike" baseline="0" dirty="0">
                <a:solidFill>
                  <a:srgbClr val="000000"/>
                </a:solidFill>
                <a:latin typeface="Cambria" panose="02040503050406030204" pitchFamily="18" charset="0"/>
              </a:rPr>
              <a:t> .Also it is difficult for these tools to detect vehicles changing in speeds too often or fast. Therefore, there is a need for a better technique to detect the speed of the moving vehicles. Than using expensive sensors such as radars, the vehicles video streaming could be used for this purpose. The video stream of the moving vehicle is given as an input, then it is passed through the filter for detecting its speed. </a:t>
            </a:r>
            <a:endParaRPr lang="en-IN" sz="1800" dirty="0"/>
          </a:p>
        </p:txBody>
      </p:sp>
      <p:sp>
        <p:nvSpPr>
          <p:cNvPr id="4" name="Slide Number Placeholder 3"/>
          <p:cNvSpPr>
            <a:spLocks noGrp="1"/>
          </p:cNvSpPr>
          <p:nvPr>
            <p:ph type="sldNum" sz="quarter" idx="5"/>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934800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Mam our project is divided into 4 main parts that is &amp; at last saving the data</a:t>
            </a:r>
            <a:endParaRPr lang="en-IN" dirty="0"/>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8</a:t>
            </a:fld>
            <a:endParaRPr lang="en-US" dirty="0"/>
          </a:p>
        </p:txBody>
      </p:sp>
    </p:spTree>
    <p:extLst>
      <p:ext uri="{BB962C8B-B14F-4D97-AF65-F5344CB8AC3E}">
        <p14:creationId xmlns:p14="http://schemas.microsoft.com/office/powerpoint/2010/main" val="349664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Mam our project is divided into 4 main parts that is &amp; at last saving the data</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dirty="0"/>
          </a:p>
        </p:txBody>
      </p:sp>
    </p:spTree>
    <p:extLst>
      <p:ext uri="{BB962C8B-B14F-4D97-AF65-F5344CB8AC3E}">
        <p14:creationId xmlns:p14="http://schemas.microsoft.com/office/powerpoint/2010/main" val="3768847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US" dirty="0"/>
              <a:t>VEHICLE DETECTION AND SPEED ESTIMATION </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MINI PROJECT</a:t>
            </a:r>
          </a:p>
          <a:p>
            <a:r>
              <a:rPr lang="en-US" dirty="0"/>
              <a:t>Guided by : Prof. </a:t>
            </a:r>
            <a:r>
              <a:rPr lang="en-US" dirty="0" err="1"/>
              <a:t>Vrishali</a:t>
            </a:r>
            <a:r>
              <a:rPr lang="en-US" dirty="0"/>
              <a:t> </a:t>
            </a:r>
            <a:r>
              <a:rPr lang="en-US" dirty="0" err="1"/>
              <a:t>Chakkarwar</a:t>
            </a:r>
            <a:r>
              <a:rPr lang="en-US" dirty="0"/>
              <a:t> </a:t>
            </a:r>
          </a:p>
          <a:p>
            <a:endParaRPr lang="en-US" dirty="0"/>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132DAA0-7D86-4A8E-B12D-D5FD58E84BB6}"/>
              </a:ext>
            </a:extLst>
          </p:cNvPr>
          <p:cNvPicPr>
            <a:picLocks noGrp="1" noChangeAspect="1"/>
          </p:cNvPicPr>
          <p:nvPr>
            <p:ph type="pic" sz="quarter" idx="13"/>
          </p:nvPr>
        </p:nvPicPr>
        <p:blipFill rotWithShape="1">
          <a:blip r:embed="rId2"/>
          <a:srcRect l="13203" r="14005" b="7174"/>
          <a:stretch/>
        </p:blipFill>
        <p:spPr>
          <a:xfrm>
            <a:off x="5431970" y="260350"/>
            <a:ext cx="6196814" cy="5673311"/>
          </a:xfrm>
        </p:spPr>
      </p:pic>
      <p:sp>
        <p:nvSpPr>
          <p:cNvPr id="3" name="Title 2">
            <a:extLst>
              <a:ext uri="{FF2B5EF4-FFF2-40B4-BE49-F238E27FC236}">
                <a16:creationId xmlns:a16="http://schemas.microsoft.com/office/drawing/2014/main" id="{81DD9413-AFE3-4A27-9B61-2F000FFBEF8D}"/>
              </a:ext>
            </a:extLst>
          </p:cNvPr>
          <p:cNvSpPr>
            <a:spLocks noGrp="1"/>
          </p:cNvSpPr>
          <p:nvPr>
            <p:ph type="title"/>
          </p:nvPr>
        </p:nvSpPr>
        <p:spPr/>
        <p:txBody>
          <a:bodyPr/>
          <a:lstStyle/>
          <a:p>
            <a:r>
              <a:rPr lang="en-US" dirty="0"/>
              <a:t>VEHICLE DETECTION</a:t>
            </a:r>
            <a:endParaRPr lang="en-IN" dirty="0"/>
          </a:p>
        </p:txBody>
      </p:sp>
      <p:sp>
        <p:nvSpPr>
          <p:cNvPr id="4" name="Slide Number Placeholder 3">
            <a:extLst>
              <a:ext uri="{FF2B5EF4-FFF2-40B4-BE49-F238E27FC236}">
                <a16:creationId xmlns:a16="http://schemas.microsoft.com/office/drawing/2014/main" id="{34B95FBB-9AB3-44DC-A749-C15BA9645EF1}"/>
              </a:ext>
            </a:extLst>
          </p:cNvPr>
          <p:cNvSpPr>
            <a:spLocks noGrp="1"/>
          </p:cNvSpPr>
          <p:nvPr>
            <p:ph type="sldNum" sz="quarter" idx="12"/>
          </p:nvPr>
        </p:nvSpPr>
        <p:spPr/>
        <p:txBody>
          <a:bodyPr/>
          <a:lstStyle/>
          <a:p>
            <a:fld id="{03DC2DEF-D2FE-4B45-ABA4-9F153FD1C98A}" type="slidenum">
              <a:rPr lang="en-US" noProof="0" smtClean="0"/>
              <a:t>10</a:t>
            </a:fld>
            <a:endParaRPr lang="en-US" noProof="0" dirty="0"/>
          </a:p>
        </p:txBody>
      </p:sp>
    </p:spTree>
    <p:extLst>
      <p:ext uri="{BB962C8B-B14F-4D97-AF65-F5344CB8AC3E}">
        <p14:creationId xmlns:p14="http://schemas.microsoft.com/office/powerpoint/2010/main" val="366900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FB5DBF-4C74-47B8-B5BF-1249616D52DB}"/>
              </a:ext>
            </a:extLst>
          </p:cNvPr>
          <p:cNvSpPr>
            <a:spLocks noGrp="1"/>
          </p:cNvSpPr>
          <p:nvPr>
            <p:ph idx="1"/>
          </p:nvPr>
        </p:nvSpPr>
        <p:spPr>
          <a:xfrm>
            <a:off x="6921795" y="2150242"/>
            <a:ext cx="4970167" cy="2557516"/>
          </a:xfrm>
        </p:spPr>
        <p:txBody>
          <a:bodyPr>
            <a:normAutofit/>
          </a:bodyPr>
          <a:lstStyle/>
          <a:p>
            <a:r>
              <a:rPr lang="en-US" dirty="0">
                <a:latin typeface="Cambria Math" panose="02040503050406030204" pitchFamily="18" charset="0"/>
                <a:ea typeface="Cambria Math" panose="02040503050406030204" pitchFamily="18" charset="0"/>
              </a:rPr>
              <a:t>Import</a:t>
            </a:r>
            <a:r>
              <a:rPr lang="en-US" sz="2000" b="0" dirty="0">
                <a:effectLst/>
                <a:latin typeface="Cambria Math" panose="02040503050406030204" pitchFamily="18" charset="0"/>
                <a:ea typeface="Cambria Math" panose="02040503050406030204" pitchFamily="18" charset="0"/>
              </a:rPr>
              <a:t> OpenCV, NumPy python models, and tracker file.</a:t>
            </a:r>
          </a:p>
          <a:p>
            <a:pPr marL="0" indent="0">
              <a:buNone/>
            </a:pPr>
            <a:endParaRPr lang="en-US" sz="2000" b="0" dirty="0">
              <a:effectLst/>
              <a:latin typeface="Cambria Math" panose="02040503050406030204" pitchFamily="18" charset="0"/>
              <a:ea typeface="Cambria Math" panose="02040503050406030204" pitchFamily="18" charset="0"/>
            </a:endParaRPr>
          </a:p>
          <a:p>
            <a:r>
              <a:rPr lang="en-US" sz="2000" b="0" dirty="0">
                <a:effectLst/>
                <a:latin typeface="Cambria Math" panose="02040503050406030204" pitchFamily="18" charset="0"/>
                <a:ea typeface="Cambria Math" panose="02040503050406030204" pitchFamily="18" charset="0"/>
              </a:rPr>
              <a:t>Create Tracker Object.</a:t>
            </a:r>
          </a:p>
          <a:p>
            <a:pPr marL="0" indent="0">
              <a:buNone/>
            </a:pPr>
            <a:endParaRPr lang="en-US" sz="2000" b="0" dirty="0">
              <a:effectLst/>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Read video frames</a:t>
            </a:r>
            <a:endParaRPr lang="en-US" sz="2000" b="0" dirty="0">
              <a:effectLst/>
              <a:latin typeface="Cambria Math" panose="02040503050406030204" pitchFamily="18" charset="0"/>
              <a:ea typeface="Cambria Math" panose="02040503050406030204" pitchFamily="18" charset="0"/>
            </a:endParaRPr>
          </a:p>
          <a:p>
            <a:pPr marL="0" indent="0">
              <a:buNone/>
            </a:pPr>
            <a:endParaRPr lang="en-US" dirty="0">
              <a:latin typeface="Bahnschrift SemiLight" panose="020B0502040204020203" pitchFamily="34" charset="0"/>
            </a:endParaRPr>
          </a:p>
          <a:p>
            <a:pPr marL="0" indent="0">
              <a:buNone/>
            </a:pPr>
            <a:endParaRPr lang="en-US" sz="2000" b="0" dirty="0">
              <a:effectLst/>
              <a:latin typeface="Bahnschrift SemiLight" panose="020B0502040204020203" pitchFamily="34" charset="0"/>
            </a:endParaRPr>
          </a:p>
          <a:p>
            <a:pPr marL="0" indent="0">
              <a:buNone/>
            </a:pPr>
            <a:endParaRPr lang="en-US" sz="2000" b="0" dirty="0">
              <a:effectLst/>
              <a:latin typeface="Bahnschrift SemiLight" panose="020B0502040204020203" pitchFamily="34" charset="0"/>
            </a:endParaRPr>
          </a:p>
          <a:p>
            <a:pPr marL="0" indent="0">
              <a:buNone/>
            </a:pPr>
            <a:endParaRPr lang="en-US" sz="2000" b="0" dirty="0">
              <a:effectLst/>
              <a:latin typeface="Bahnschrift SemiLight" panose="020B0502040204020203"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27AA68A6-F8EB-456F-B452-6A1644DE2B46}"/>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6" name="Picture Placeholder 5">
            <a:extLst>
              <a:ext uri="{FF2B5EF4-FFF2-40B4-BE49-F238E27FC236}">
                <a16:creationId xmlns:a16="http://schemas.microsoft.com/office/drawing/2014/main" id="{41642B2E-0472-4F7E-98A8-59BC780B5434}"/>
              </a:ext>
            </a:extLst>
          </p:cNvPr>
          <p:cNvPicPr>
            <a:picLocks noGrp="1" noChangeAspect="1"/>
          </p:cNvPicPr>
          <p:nvPr>
            <p:ph type="pic" sz="quarter" idx="13"/>
          </p:nvPr>
        </p:nvPicPr>
        <p:blipFill rotWithShape="1">
          <a:blip r:embed="rId3"/>
          <a:srcRect l="9239" t="10643" r="53768" b="50178"/>
          <a:stretch/>
        </p:blipFill>
        <p:spPr>
          <a:xfrm>
            <a:off x="300038" y="1005368"/>
            <a:ext cx="6238985" cy="4980762"/>
          </a:xfrm>
        </p:spPr>
      </p:pic>
    </p:spTree>
    <p:extLst>
      <p:ext uri="{BB962C8B-B14F-4D97-AF65-F5344CB8AC3E}">
        <p14:creationId xmlns:p14="http://schemas.microsoft.com/office/powerpoint/2010/main" val="127684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C3FFE-EE29-4062-A149-B21027BE4484}"/>
              </a:ext>
            </a:extLst>
          </p:cNvPr>
          <p:cNvSpPr>
            <a:spLocks noGrp="1"/>
          </p:cNvSpPr>
          <p:nvPr>
            <p:ph idx="1"/>
          </p:nvPr>
        </p:nvSpPr>
        <p:spPr>
          <a:xfrm>
            <a:off x="10068473" y="2039883"/>
            <a:ext cx="1897062" cy="2778233"/>
          </a:xfrm>
        </p:spPr>
        <p:txBody>
          <a:bodyPr>
            <a:normAutofit/>
          </a:bodyPr>
          <a:lstStyle/>
          <a:p>
            <a:r>
              <a:rPr lang="en-US" dirty="0">
                <a:latin typeface="Cambria Math" panose="02040503050406030204" pitchFamily="18" charset="0"/>
                <a:ea typeface="Cambria Math" panose="02040503050406030204" pitchFamily="18" charset="0"/>
              </a:rPr>
              <a:t>Object detection by background subtraction. </a:t>
            </a:r>
            <a:endParaRPr lang="en-US" sz="2000" b="0" dirty="0">
              <a:latin typeface="Cambria Math" panose="02040503050406030204" pitchFamily="18" charset="0"/>
              <a:ea typeface="Cambria Math" panose="02040503050406030204" pitchFamily="18" charset="0"/>
            </a:endParaRPr>
          </a:p>
          <a:p>
            <a:endParaRPr lang="en-US" sz="2000" b="0" dirty="0">
              <a:latin typeface="Cambria Math" panose="02040503050406030204" pitchFamily="18" charset="0"/>
              <a:ea typeface="Cambria Math" panose="02040503050406030204" pitchFamily="18" charset="0"/>
            </a:endParaRPr>
          </a:p>
          <a:p>
            <a:r>
              <a:rPr lang="en-US" sz="2000" b="0" dirty="0">
                <a:effectLst/>
                <a:latin typeface="Cambria Math" panose="02040503050406030204" pitchFamily="18" charset="0"/>
                <a:ea typeface="Cambria Math" panose="02040503050406030204" pitchFamily="18" charset="0"/>
              </a:rPr>
              <a:t> Declare </a:t>
            </a:r>
            <a:r>
              <a:rPr lang="en-US" sz="2000" b="0" dirty="0" err="1">
                <a:effectLst/>
                <a:latin typeface="Cambria Math" panose="02040503050406030204" pitchFamily="18" charset="0"/>
                <a:ea typeface="Cambria Math" panose="02040503050406030204" pitchFamily="18" charset="0"/>
              </a:rPr>
              <a:t>kernal</a:t>
            </a:r>
            <a:endParaRPr lang="en-US" sz="2000" b="0" dirty="0">
              <a:solidFill>
                <a:srgbClr val="FF0000"/>
              </a:solidFill>
              <a:effectLst/>
              <a:latin typeface="Cambria Math" panose="02040503050406030204" pitchFamily="18" charset="0"/>
              <a:ea typeface="Cambria Math" panose="02040503050406030204" pitchFamily="18" charset="0"/>
            </a:endParaRPr>
          </a:p>
          <a:p>
            <a:endParaRPr lang="en-IN" dirty="0"/>
          </a:p>
        </p:txBody>
      </p:sp>
      <p:sp>
        <p:nvSpPr>
          <p:cNvPr id="4" name="Slide Number Placeholder 3">
            <a:extLst>
              <a:ext uri="{FF2B5EF4-FFF2-40B4-BE49-F238E27FC236}">
                <a16:creationId xmlns:a16="http://schemas.microsoft.com/office/drawing/2014/main" id="{0AC572FE-72EF-4A1B-A38B-20CF92B32AEF}"/>
              </a:ext>
            </a:extLst>
          </p:cNvPr>
          <p:cNvSpPr>
            <a:spLocks noGrp="1"/>
          </p:cNvSpPr>
          <p:nvPr>
            <p:ph type="sldNum" sz="quarter" idx="12"/>
          </p:nvPr>
        </p:nvSpPr>
        <p:spPr/>
        <p:txBody>
          <a:bodyPr/>
          <a:lstStyle/>
          <a:p>
            <a:fld id="{03DC2DEF-D2FE-4B45-ABA4-9F153FD1C98A}" type="slidenum">
              <a:rPr lang="en-US" smtClean="0"/>
              <a:t>12</a:t>
            </a:fld>
            <a:endParaRPr lang="en-US" dirty="0"/>
          </a:p>
        </p:txBody>
      </p:sp>
      <p:pic>
        <p:nvPicPr>
          <p:cNvPr id="10" name="Picture Placeholder 9">
            <a:extLst>
              <a:ext uri="{FF2B5EF4-FFF2-40B4-BE49-F238E27FC236}">
                <a16:creationId xmlns:a16="http://schemas.microsoft.com/office/drawing/2014/main" id="{DE718CBA-DA58-4F94-8A1D-5E27D346F201}"/>
              </a:ext>
            </a:extLst>
          </p:cNvPr>
          <p:cNvPicPr>
            <a:picLocks noGrp="1" noChangeAspect="1"/>
          </p:cNvPicPr>
          <p:nvPr>
            <p:ph type="pic" sz="quarter" idx="13"/>
          </p:nvPr>
        </p:nvPicPr>
        <p:blipFill rotWithShape="1">
          <a:blip r:embed="rId3"/>
          <a:srcRect l="9239" t="18622" r="39240" b="52939"/>
          <a:stretch/>
        </p:blipFill>
        <p:spPr>
          <a:xfrm>
            <a:off x="300039" y="1016000"/>
            <a:ext cx="9460408" cy="4991100"/>
          </a:xfrm>
        </p:spPr>
      </p:pic>
    </p:spTree>
    <p:extLst>
      <p:ext uri="{BB962C8B-B14F-4D97-AF65-F5344CB8AC3E}">
        <p14:creationId xmlns:p14="http://schemas.microsoft.com/office/powerpoint/2010/main" val="288051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FB5DBF-4C74-47B8-B5BF-1249616D52DB}"/>
              </a:ext>
            </a:extLst>
          </p:cNvPr>
          <p:cNvSpPr>
            <a:spLocks noGrp="1"/>
          </p:cNvSpPr>
          <p:nvPr>
            <p:ph idx="1"/>
          </p:nvPr>
        </p:nvSpPr>
        <p:spPr>
          <a:xfrm>
            <a:off x="7211417" y="1871280"/>
            <a:ext cx="4829010" cy="2412999"/>
          </a:xfrm>
        </p:spPr>
        <p:txBody>
          <a:bodyPr>
            <a:normAutofit/>
          </a:bodyPr>
          <a:lstStyle/>
          <a:p>
            <a:r>
              <a:rPr lang="en-US" dirty="0">
                <a:latin typeface="Cambria Math" panose="02040503050406030204" pitchFamily="18" charset="0"/>
                <a:ea typeface="Cambria Math" panose="02040503050406030204" pitchFamily="18" charset="0"/>
              </a:rPr>
              <a:t>Read video</a:t>
            </a:r>
          </a:p>
          <a:p>
            <a:pPr marL="0" indent="0">
              <a:buNone/>
            </a:pP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Resize frame (if needed)</a:t>
            </a:r>
          </a:p>
          <a:p>
            <a:pPr marL="0" indent="0">
              <a:buNone/>
            </a:pP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Region Of Interest (ROI)</a:t>
            </a:r>
            <a:endParaRPr lang="en-IN"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27AA68A6-F8EB-456F-B452-6A1644DE2B46}"/>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7" name="Rectangle 6">
            <a:extLst>
              <a:ext uri="{FF2B5EF4-FFF2-40B4-BE49-F238E27FC236}">
                <a16:creationId xmlns:a16="http://schemas.microsoft.com/office/drawing/2014/main" id="{1E6E590D-CC41-4021-9C68-9BCDC7ED0874}"/>
              </a:ext>
            </a:extLst>
          </p:cNvPr>
          <p:cNvSpPr/>
          <p:nvPr/>
        </p:nvSpPr>
        <p:spPr>
          <a:xfrm>
            <a:off x="-31530" y="5097517"/>
            <a:ext cx="4109545" cy="945931"/>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6" name="Picture Placeholder 5">
            <a:extLst>
              <a:ext uri="{FF2B5EF4-FFF2-40B4-BE49-F238E27FC236}">
                <a16:creationId xmlns:a16="http://schemas.microsoft.com/office/drawing/2014/main" id="{EA764879-BE33-46C1-B20C-AC685FBE8531}"/>
              </a:ext>
            </a:extLst>
          </p:cNvPr>
          <p:cNvPicPr>
            <a:picLocks noGrp="1" noChangeAspect="1"/>
          </p:cNvPicPr>
          <p:nvPr>
            <p:ph type="pic" sz="quarter" idx="13"/>
          </p:nvPr>
        </p:nvPicPr>
        <p:blipFill rotWithShape="1">
          <a:blip r:embed="rId3"/>
          <a:srcRect l="5410" t="20408" r="56979" b="54187"/>
          <a:stretch/>
        </p:blipFill>
        <p:spPr>
          <a:xfrm>
            <a:off x="300038" y="1016001"/>
            <a:ext cx="6579811" cy="4123559"/>
          </a:xfrm>
        </p:spPr>
      </p:pic>
    </p:spTree>
    <p:extLst>
      <p:ext uri="{BB962C8B-B14F-4D97-AF65-F5344CB8AC3E}">
        <p14:creationId xmlns:p14="http://schemas.microsoft.com/office/powerpoint/2010/main" val="195615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9BD03D-7BBB-481A-AED0-864CC1B6D670}"/>
              </a:ext>
            </a:extLst>
          </p:cNvPr>
          <p:cNvSpPr>
            <a:spLocks noGrp="1"/>
          </p:cNvSpPr>
          <p:nvPr>
            <p:ph idx="1"/>
          </p:nvPr>
        </p:nvSpPr>
        <p:spPr>
          <a:xfrm>
            <a:off x="8586952" y="2343945"/>
            <a:ext cx="3305010" cy="2170110"/>
          </a:xfrm>
        </p:spPr>
        <p:txBody>
          <a:bodyPr>
            <a:normAutofit/>
          </a:bodyPr>
          <a:lstStyle/>
          <a:p>
            <a:r>
              <a:rPr lang="en-US" dirty="0">
                <a:latin typeface="Cambria Math" panose="02040503050406030204" pitchFamily="18" charset="0"/>
                <a:ea typeface="Cambria Math" panose="02040503050406030204" pitchFamily="18" charset="0"/>
              </a:rPr>
              <a:t>Masking</a:t>
            </a:r>
          </a:p>
          <a:p>
            <a:pPr marL="0" indent="0">
              <a:buNone/>
            </a:pP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Erosion</a:t>
            </a:r>
          </a:p>
          <a:p>
            <a:pPr marL="0" indent="0">
              <a:buNone/>
            </a:pP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Contours</a:t>
            </a:r>
            <a:endParaRPr lang="en-IN"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948C3E6D-9565-4C38-9232-1AC2E720EE32}"/>
              </a:ext>
            </a:extLst>
          </p:cNvPr>
          <p:cNvSpPr>
            <a:spLocks noGrp="1"/>
          </p:cNvSpPr>
          <p:nvPr>
            <p:ph type="sldNum" sz="quarter" idx="12"/>
          </p:nvPr>
        </p:nvSpPr>
        <p:spPr/>
        <p:txBody>
          <a:bodyPr/>
          <a:lstStyle/>
          <a:p>
            <a:fld id="{03DC2DEF-D2FE-4B45-ABA4-9F153FD1C98A}" type="slidenum">
              <a:rPr lang="en-US" smtClean="0"/>
              <a:t>14</a:t>
            </a:fld>
            <a:endParaRPr lang="en-US" dirty="0"/>
          </a:p>
        </p:txBody>
      </p:sp>
      <p:sp>
        <p:nvSpPr>
          <p:cNvPr id="7" name="Rectangle 6">
            <a:extLst>
              <a:ext uri="{FF2B5EF4-FFF2-40B4-BE49-F238E27FC236}">
                <a16:creationId xmlns:a16="http://schemas.microsoft.com/office/drawing/2014/main" id="{D663A0AA-C222-4BE8-AA73-2F7F430B384C}"/>
              </a:ext>
            </a:extLst>
          </p:cNvPr>
          <p:cNvSpPr/>
          <p:nvPr/>
        </p:nvSpPr>
        <p:spPr>
          <a:xfrm>
            <a:off x="-31530" y="5097517"/>
            <a:ext cx="4109545" cy="945931"/>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6" name="Picture Placeholder 5">
            <a:extLst>
              <a:ext uri="{FF2B5EF4-FFF2-40B4-BE49-F238E27FC236}">
                <a16:creationId xmlns:a16="http://schemas.microsoft.com/office/drawing/2014/main" id="{A0DAF075-17B4-4C42-AA9E-592D6CC21C23}"/>
              </a:ext>
            </a:extLst>
          </p:cNvPr>
          <p:cNvPicPr>
            <a:picLocks noGrp="1" noChangeAspect="1"/>
          </p:cNvPicPr>
          <p:nvPr>
            <p:ph type="pic" sz="quarter" idx="13"/>
          </p:nvPr>
        </p:nvPicPr>
        <p:blipFill rotWithShape="1">
          <a:blip r:embed="rId3"/>
          <a:srcRect l="5410" t="16256" r="46646" b="53906"/>
          <a:stretch/>
        </p:blipFill>
        <p:spPr>
          <a:xfrm>
            <a:off x="236484" y="1016001"/>
            <a:ext cx="7683062" cy="4267750"/>
          </a:xfrm>
        </p:spPr>
      </p:pic>
    </p:spTree>
    <p:extLst>
      <p:ext uri="{BB962C8B-B14F-4D97-AF65-F5344CB8AC3E}">
        <p14:creationId xmlns:p14="http://schemas.microsoft.com/office/powerpoint/2010/main" val="344306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4">
            <a:extLst>
              <a:ext uri="{FF2B5EF4-FFF2-40B4-BE49-F238E27FC236}">
                <a16:creationId xmlns:a16="http://schemas.microsoft.com/office/drawing/2014/main" id="{2BB2E252-AC32-4B1D-A5A7-7EC79A09D1E0}"/>
              </a:ext>
            </a:extLst>
          </p:cNvPr>
          <p:cNvPicPr>
            <a:picLocks noChangeAspect="1"/>
          </p:cNvPicPr>
          <p:nvPr/>
        </p:nvPicPr>
        <p:blipFill>
          <a:blip r:embed="rId2"/>
          <a:stretch>
            <a:fillRect/>
          </a:stretch>
        </p:blipFill>
        <p:spPr>
          <a:xfrm>
            <a:off x="426857" y="981217"/>
            <a:ext cx="3807119" cy="4574900"/>
          </a:xfrm>
          <a:prstGeom prst="rect">
            <a:avLst/>
          </a:prstGeom>
        </p:spPr>
      </p:pic>
      <p:pic>
        <p:nvPicPr>
          <p:cNvPr id="4" name="Picture Placeholder 20">
            <a:extLst>
              <a:ext uri="{FF2B5EF4-FFF2-40B4-BE49-F238E27FC236}">
                <a16:creationId xmlns:a16="http://schemas.microsoft.com/office/drawing/2014/main" id="{C9C1F8DC-63DE-4341-B6A5-8F0A784A30F1}"/>
              </a:ext>
            </a:extLst>
          </p:cNvPr>
          <p:cNvPicPr>
            <a:picLocks noGrp="1" noChangeAspect="1"/>
          </p:cNvPicPr>
          <p:nvPr>
            <p:ph type="pic" sz="quarter" idx="13"/>
          </p:nvPr>
        </p:nvPicPr>
        <p:blipFill>
          <a:blip r:embed="rId3"/>
          <a:srcRect l="21852" r="21852"/>
          <a:stretch>
            <a:fillRect/>
          </a:stretch>
        </p:blipFill>
        <p:spPr>
          <a:xfrm>
            <a:off x="4413731" y="714015"/>
            <a:ext cx="3667123" cy="4842101"/>
          </a:xfrm>
        </p:spPr>
      </p:pic>
      <p:pic>
        <p:nvPicPr>
          <p:cNvPr id="5" name="Content Placeholder 16">
            <a:extLst>
              <a:ext uri="{FF2B5EF4-FFF2-40B4-BE49-F238E27FC236}">
                <a16:creationId xmlns:a16="http://schemas.microsoft.com/office/drawing/2014/main" id="{8AD4C736-B90B-4572-9A6F-DD629CEFB081}"/>
              </a:ext>
            </a:extLst>
          </p:cNvPr>
          <p:cNvPicPr>
            <a:picLocks noChangeAspect="1"/>
          </p:cNvPicPr>
          <p:nvPr/>
        </p:nvPicPr>
        <p:blipFill>
          <a:blip r:embed="rId4"/>
          <a:stretch>
            <a:fillRect/>
          </a:stretch>
        </p:blipFill>
        <p:spPr>
          <a:xfrm>
            <a:off x="8260609" y="981217"/>
            <a:ext cx="3662361" cy="4574900"/>
          </a:xfrm>
          <a:prstGeom prst="rect">
            <a:avLst/>
          </a:prstGeom>
        </p:spPr>
      </p:pic>
    </p:spTree>
    <p:extLst>
      <p:ext uri="{BB962C8B-B14F-4D97-AF65-F5344CB8AC3E}">
        <p14:creationId xmlns:p14="http://schemas.microsoft.com/office/powerpoint/2010/main" val="317137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3000"/>
                            </p:stCondLst>
                            <p:childTnLst>
                              <p:par>
                                <p:cTn id="13" presetID="10" presetClass="entr" presetSubtype="0" fill="hold" nodeType="after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AD822-4210-4941-9AA8-A03C4E2BD2DD}"/>
              </a:ext>
            </a:extLst>
          </p:cNvPr>
          <p:cNvSpPr>
            <a:spLocks noGrp="1"/>
          </p:cNvSpPr>
          <p:nvPr>
            <p:ph idx="1"/>
          </p:nvPr>
        </p:nvSpPr>
        <p:spPr>
          <a:xfrm>
            <a:off x="5780690" y="4910447"/>
            <a:ext cx="6111272" cy="1133002"/>
          </a:xfrm>
        </p:spPr>
        <p:txBody>
          <a:bodyPr/>
          <a:lstStyle/>
          <a:p>
            <a:r>
              <a:rPr lang="en-US" dirty="0">
                <a:latin typeface="Cambria Math" panose="02040503050406030204" pitchFamily="18" charset="0"/>
                <a:ea typeface="Cambria Math" panose="02040503050406030204" pitchFamily="18" charset="0"/>
              </a:rPr>
              <a:t>Contour Area</a:t>
            </a:r>
          </a:p>
          <a:p>
            <a:r>
              <a:rPr lang="en-US" dirty="0">
                <a:latin typeface="Cambria Math" panose="02040503050406030204" pitchFamily="18" charset="0"/>
                <a:ea typeface="Cambria Math" panose="02040503050406030204" pitchFamily="18" charset="0"/>
              </a:rPr>
              <a:t>Create Bounding Box</a:t>
            </a:r>
            <a:endParaRPr lang="en-IN"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A9A01B02-4448-4F06-9682-251DCEF46CEE}"/>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7" name="Picture Placeholder 6">
            <a:extLst>
              <a:ext uri="{FF2B5EF4-FFF2-40B4-BE49-F238E27FC236}">
                <a16:creationId xmlns:a16="http://schemas.microsoft.com/office/drawing/2014/main" id="{A836D1DE-BB48-4D5E-A8AD-DA92C04A6A43}"/>
              </a:ext>
            </a:extLst>
          </p:cNvPr>
          <p:cNvPicPr>
            <a:picLocks noGrp="1" noChangeAspect="1"/>
          </p:cNvPicPr>
          <p:nvPr>
            <p:ph type="pic" sz="quarter" idx="13"/>
          </p:nvPr>
        </p:nvPicPr>
        <p:blipFill rotWithShape="1">
          <a:blip r:embed="rId3"/>
          <a:srcRect l="5410" t="19253" r="45103" b="57031"/>
          <a:stretch/>
        </p:blipFill>
        <p:spPr>
          <a:xfrm>
            <a:off x="297793" y="994978"/>
            <a:ext cx="9424275" cy="3503450"/>
          </a:xfrm>
        </p:spPr>
      </p:pic>
      <p:sp>
        <p:nvSpPr>
          <p:cNvPr id="8" name="Rectangle 7">
            <a:extLst>
              <a:ext uri="{FF2B5EF4-FFF2-40B4-BE49-F238E27FC236}">
                <a16:creationId xmlns:a16="http://schemas.microsoft.com/office/drawing/2014/main" id="{71B20DC1-942A-486B-AC7E-B44B1BD464AF}"/>
              </a:ext>
            </a:extLst>
          </p:cNvPr>
          <p:cNvSpPr/>
          <p:nvPr/>
        </p:nvSpPr>
        <p:spPr>
          <a:xfrm>
            <a:off x="0" y="4498429"/>
            <a:ext cx="4109545" cy="154502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1870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274143-41C8-4CB7-B7ED-DAD629953D5A}"/>
              </a:ext>
            </a:extLst>
          </p:cNvPr>
          <p:cNvPicPr>
            <a:picLocks noGrp="1" noChangeAspect="1"/>
          </p:cNvPicPr>
          <p:nvPr>
            <p:ph type="pic" sz="quarter" idx="13"/>
          </p:nvPr>
        </p:nvPicPr>
        <p:blipFill rotWithShape="1">
          <a:blip r:embed="rId3"/>
          <a:srcRect l="11857" t="7932" r="59685" b="1593"/>
          <a:stretch/>
        </p:blipFill>
        <p:spPr>
          <a:xfrm>
            <a:off x="5354320" y="274320"/>
            <a:ext cx="6537641" cy="5913120"/>
          </a:xfrm>
        </p:spPr>
      </p:pic>
      <p:sp>
        <p:nvSpPr>
          <p:cNvPr id="3" name="Title 2">
            <a:extLst>
              <a:ext uri="{FF2B5EF4-FFF2-40B4-BE49-F238E27FC236}">
                <a16:creationId xmlns:a16="http://schemas.microsoft.com/office/drawing/2014/main" id="{81DD9413-AFE3-4A27-9B61-2F000FFBEF8D}"/>
              </a:ext>
            </a:extLst>
          </p:cNvPr>
          <p:cNvSpPr>
            <a:spLocks noGrp="1"/>
          </p:cNvSpPr>
          <p:nvPr>
            <p:ph type="title"/>
          </p:nvPr>
        </p:nvSpPr>
        <p:spPr/>
        <p:txBody>
          <a:bodyPr/>
          <a:lstStyle/>
          <a:p>
            <a:r>
              <a:rPr lang="en-US" dirty="0"/>
              <a:t>TRACKER</a:t>
            </a:r>
            <a:endParaRPr lang="en-IN" dirty="0"/>
          </a:p>
        </p:txBody>
      </p:sp>
      <p:sp>
        <p:nvSpPr>
          <p:cNvPr id="4" name="Slide Number Placeholder 3">
            <a:extLst>
              <a:ext uri="{FF2B5EF4-FFF2-40B4-BE49-F238E27FC236}">
                <a16:creationId xmlns:a16="http://schemas.microsoft.com/office/drawing/2014/main" id="{34B95FBB-9AB3-44DC-A749-C15BA9645EF1}"/>
              </a:ext>
            </a:extLst>
          </p:cNvPr>
          <p:cNvSpPr>
            <a:spLocks noGrp="1"/>
          </p:cNvSpPr>
          <p:nvPr>
            <p:ph type="sldNum" sz="quarter" idx="12"/>
          </p:nvPr>
        </p:nvSpPr>
        <p:spPr/>
        <p:txBody>
          <a:bodyPr/>
          <a:lstStyle/>
          <a:p>
            <a:fld id="{03DC2DEF-D2FE-4B45-ABA4-9F153FD1C98A}" type="slidenum">
              <a:rPr lang="en-US" noProof="0" smtClean="0"/>
              <a:t>17</a:t>
            </a:fld>
            <a:endParaRPr lang="en-US" noProof="0" dirty="0"/>
          </a:p>
        </p:txBody>
      </p:sp>
    </p:spTree>
    <p:extLst>
      <p:ext uri="{BB962C8B-B14F-4D97-AF65-F5344CB8AC3E}">
        <p14:creationId xmlns:p14="http://schemas.microsoft.com/office/powerpoint/2010/main" val="91716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0DFFD-08C1-4D7C-914C-70986785F951}"/>
              </a:ext>
            </a:extLst>
          </p:cNvPr>
          <p:cNvSpPr>
            <a:spLocks noGrp="1"/>
          </p:cNvSpPr>
          <p:nvPr>
            <p:ph idx="1"/>
          </p:nvPr>
        </p:nvSpPr>
        <p:spPr>
          <a:xfrm>
            <a:off x="5454868" y="5532275"/>
            <a:ext cx="5938345" cy="868525"/>
          </a:xfrm>
        </p:spPr>
        <p:txBody>
          <a:bodyPr>
            <a:noAutofit/>
          </a:bodyPr>
          <a:lstStyle/>
          <a:p>
            <a:r>
              <a:rPr lang="en-IN" dirty="0">
                <a:latin typeface="Cambria Math" panose="02040503050406030204" pitchFamily="18" charset="0"/>
                <a:ea typeface="Cambria Math" panose="02040503050406030204" pitchFamily="18" charset="0"/>
              </a:rPr>
              <a:t>Give ID</a:t>
            </a:r>
          </a:p>
          <a:p>
            <a:r>
              <a:rPr lang="en-IN" dirty="0">
                <a:latin typeface="Cambria Math" panose="02040503050406030204" pitchFamily="18" charset="0"/>
                <a:ea typeface="Cambria Math" panose="02040503050406030204" pitchFamily="18" charset="0"/>
              </a:rPr>
              <a:t>Display ID on bounding box</a:t>
            </a:r>
          </a:p>
        </p:txBody>
      </p:sp>
      <p:sp>
        <p:nvSpPr>
          <p:cNvPr id="4" name="Slide Number Placeholder 3">
            <a:extLst>
              <a:ext uri="{FF2B5EF4-FFF2-40B4-BE49-F238E27FC236}">
                <a16:creationId xmlns:a16="http://schemas.microsoft.com/office/drawing/2014/main" id="{7F302244-46A5-480E-B00E-320E5A18645F}"/>
              </a:ext>
            </a:extLst>
          </p:cNvPr>
          <p:cNvSpPr>
            <a:spLocks noGrp="1"/>
          </p:cNvSpPr>
          <p:nvPr>
            <p:ph type="sldNum" sz="quarter" idx="12"/>
          </p:nvPr>
        </p:nvSpPr>
        <p:spPr/>
        <p:txBody>
          <a:bodyPr/>
          <a:lstStyle/>
          <a:p>
            <a:fld id="{03DC2DEF-D2FE-4B45-ABA4-9F153FD1C98A}" type="slidenum">
              <a:rPr lang="en-US" smtClean="0"/>
              <a:t>18</a:t>
            </a:fld>
            <a:endParaRPr lang="en-US" dirty="0"/>
          </a:p>
        </p:txBody>
      </p:sp>
      <p:pic>
        <p:nvPicPr>
          <p:cNvPr id="6" name="Picture Placeholder 5">
            <a:extLst>
              <a:ext uri="{FF2B5EF4-FFF2-40B4-BE49-F238E27FC236}">
                <a16:creationId xmlns:a16="http://schemas.microsoft.com/office/drawing/2014/main" id="{783CFFD9-809E-48BF-A326-753233173AEC}"/>
              </a:ext>
            </a:extLst>
          </p:cNvPr>
          <p:cNvPicPr>
            <a:picLocks noGrp="1" noChangeAspect="1"/>
          </p:cNvPicPr>
          <p:nvPr>
            <p:ph type="pic" sz="quarter" idx="13"/>
          </p:nvPr>
        </p:nvPicPr>
        <p:blipFill rotWithShape="1">
          <a:blip r:embed="rId3"/>
          <a:srcRect l="5172" t="11612" r="27762" b="43349"/>
          <a:stretch/>
        </p:blipFill>
        <p:spPr>
          <a:xfrm>
            <a:off x="203200" y="973956"/>
            <a:ext cx="11315699" cy="4275117"/>
          </a:xfrm>
        </p:spPr>
      </p:pic>
    </p:spTree>
    <p:extLst>
      <p:ext uri="{BB962C8B-B14F-4D97-AF65-F5344CB8AC3E}">
        <p14:creationId xmlns:p14="http://schemas.microsoft.com/office/powerpoint/2010/main" val="4154975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3FC64-CB1F-432A-BA42-72EC1D0F6C3B}"/>
              </a:ext>
            </a:extLst>
          </p:cNvPr>
          <p:cNvSpPr>
            <a:spLocks noGrp="1"/>
          </p:cNvSpPr>
          <p:nvPr>
            <p:ph idx="1"/>
          </p:nvPr>
        </p:nvSpPr>
        <p:spPr>
          <a:xfrm>
            <a:off x="7782417" y="3541987"/>
            <a:ext cx="4109545" cy="1828800"/>
          </a:xfrm>
        </p:spPr>
        <p:txBody>
          <a:bodyPr>
            <a:normAutofit/>
          </a:bodyPr>
          <a:lstStyle/>
          <a:p>
            <a:r>
              <a:rPr lang="en-US" sz="2400" b="0" dirty="0">
                <a:effectLst/>
                <a:latin typeface="Cambria Math" panose="02040503050406030204" pitchFamily="18" charset="0"/>
                <a:ea typeface="Cambria Math" panose="02040503050406030204" pitchFamily="18" charset="0"/>
              </a:rPr>
              <a:t>Update ID in array</a:t>
            </a:r>
          </a:p>
          <a:p>
            <a:pPr marL="0" indent="0">
              <a:buNone/>
            </a:pPr>
            <a:endParaRPr lang="en-US" sz="2400" b="0" dirty="0">
              <a:effectLst/>
              <a:latin typeface="Cambria Math" panose="02040503050406030204" pitchFamily="18" charset="0"/>
              <a:ea typeface="Cambria Math" panose="02040503050406030204" pitchFamily="18" charset="0"/>
            </a:endParaRPr>
          </a:p>
          <a:p>
            <a:r>
              <a:rPr lang="en-IN" sz="2400" dirty="0">
                <a:latin typeface="Cambria Math" panose="02040503050406030204" pitchFamily="18" charset="0"/>
                <a:ea typeface="Cambria Math" panose="02040503050406030204" pitchFamily="18" charset="0"/>
              </a:rPr>
              <a:t>Calculate centre point of object</a:t>
            </a:r>
          </a:p>
        </p:txBody>
      </p:sp>
      <p:sp>
        <p:nvSpPr>
          <p:cNvPr id="4" name="Slide Number Placeholder 3">
            <a:extLst>
              <a:ext uri="{FF2B5EF4-FFF2-40B4-BE49-F238E27FC236}">
                <a16:creationId xmlns:a16="http://schemas.microsoft.com/office/drawing/2014/main" id="{37D09BAF-1607-429F-B239-F0349B946E58}"/>
              </a:ext>
            </a:extLst>
          </p:cNvPr>
          <p:cNvSpPr>
            <a:spLocks noGrp="1"/>
          </p:cNvSpPr>
          <p:nvPr>
            <p:ph type="sldNum" sz="quarter" idx="12"/>
          </p:nvPr>
        </p:nvSpPr>
        <p:spPr/>
        <p:txBody>
          <a:bodyPr/>
          <a:lstStyle/>
          <a:p>
            <a:fld id="{03DC2DEF-D2FE-4B45-ABA4-9F153FD1C98A}" type="slidenum">
              <a:rPr lang="en-US" smtClean="0"/>
              <a:t>19</a:t>
            </a:fld>
            <a:endParaRPr lang="en-US" dirty="0"/>
          </a:p>
        </p:txBody>
      </p:sp>
      <p:pic>
        <p:nvPicPr>
          <p:cNvPr id="6" name="Picture Placeholder 5">
            <a:extLst>
              <a:ext uri="{FF2B5EF4-FFF2-40B4-BE49-F238E27FC236}">
                <a16:creationId xmlns:a16="http://schemas.microsoft.com/office/drawing/2014/main" id="{A23B3AB3-1D59-44D8-ACF5-DBC54D155088}"/>
              </a:ext>
            </a:extLst>
          </p:cNvPr>
          <p:cNvPicPr>
            <a:picLocks noGrp="1" noChangeAspect="1"/>
          </p:cNvPicPr>
          <p:nvPr>
            <p:ph type="pic" sz="quarter" idx="13"/>
          </p:nvPr>
        </p:nvPicPr>
        <p:blipFill rotWithShape="1">
          <a:blip r:embed="rId3"/>
          <a:srcRect l="5766" t="11823" r="64818" b="64884"/>
          <a:stretch/>
        </p:blipFill>
        <p:spPr>
          <a:xfrm>
            <a:off x="413408" y="1005490"/>
            <a:ext cx="6954344" cy="3098100"/>
          </a:xfrm>
        </p:spPr>
      </p:pic>
    </p:spTree>
    <p:extLst>
      <p:ext uri="{BB962C8B-B14F-4D97-AF65-F5344CB8AC3E}">
        <p14:creationId xmlns:p14="http://schemas.microsoft.com/office/powerpoint/2010/main" val="147014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8E5BC1-257F-4CA0-A14D-8A76F6198211}"/>
              </a:ext>
            </a:extLst>
          </p:cNvPr>
          <p:cNvSpPr>
            <a:spLocks noGrp="1"/>
          </p:cNvSpPr>
          <p:nvPr>
            <p:ph type="title"/>
          </p:nvPr>
        </p:nvSpPr>
        <p:spPr>
          <a:xfrm>
            <a:off x="371474" y="236901"/>
            <a:ext cx="11520488" cy="758824"/>
          </a:xfrm>
        </p:spPr>
        <p:txBody>
          <a:bodyPr/>
          <a:lstStyle/>
          <a:p>
            <a:r>
              <a:rPr lang="en-US" dirty="0"/>
              <a:t>TEAM  MEMBERS</a:t>
            </a:r>
          </a:p>
        </p:txBody>
      </p:sp>
      <p:sp>
        <p:nvSpPr>
          <p:cNvPr id="3" name="Slide Number Placeholder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a:lstStyle/>
          <a:p>
            <a:fld id="{03DC2DEF-D2FE-4B45-ABA4-9F153FD1C98A}" type="slidenum">
              <a:rPr lang="en-US" smtClean="0"/>
              <a:t>2</a:t>
            </a:fld>
            <a:endParaRPr lang="en-US" dirty="0"/>
          </a:p>
        </p:txBody>
      </p:sp>
      <p:sp>
        <p:nvSpPr>
          <p:cNvPr id="18" name="Text Placeholder 17">
            <a:extLst>
              <a:ext uri="{FF2B5EF4-FFF2-40B4-BE49-F238E27FC236}">
                <a16:creationId xmlns:a16="http://schemas.microsoft.com/office/drawing/2014/main" id="{6EBA6953-980C-4C61-AFA3-018201F6E289}"/>
              </a:ext>
            </a:extLst>
          </p:cNvPr>
          <p:cNvSpPr>
            <a:spLocks noGrp="1"/>
          </p:cNvSpPr>
          <p:nvPr>
            <p:ph type="body" sz="quarter" idx="24"/>
          </p:nvPr>
        </p:nvSpPr>
        <p:spPr>
          <a:xfrm>
            <a:off x="371474" y="3053301"/>
            <a:ext cx="2686613" cy="666781"/>
          </a:xfrm>
        </p:spPr>
        <p:txBody>
          <a:bodyPr/>
          <a:lstStyle/>
          <a:p>
            <a:r>
              <a:rPr lang="en-US" sz="2000" b="1" dirty="0"/>
              <a:t>BE19F05F058</a:t>
            </a:r>
          </a:p>
        </p:txBody>
      </p:sp>
      <p:sp>
        <p:nvSpPr>
          <p:cNvPr id="32" name="Text Placeholder 17">
            <a:extLst>
              <a:ext uri="{FF2B5EF4-FFF2-40B4-BE49-F238E27FC236}">
                <a16:creationId xmlns:a16="http://schemas.microsoft.com/office/drawing/2014/main" id="{C8A7E3C4-4017-4797-B000-6BBC161FA0DE}"/>
              </a:ext>
            </a:extLst>
          </p:cNvPr>
          <p:cNvSpPr txBox="1">
            <a:spLocks/>
          </p:cNvSpPr>
          <p:nvPr/>
        </p:nvSpPr>
        <p:spPr>
          <a:xfrm>
            <a:off x="3316098" y="3053303"/>
            <a:ext cx="2686613" cy="66678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BE19F05F036</a:t>
            </a:r>
          </a:p>
        </p:txBody>
      </p:sp>
      <p:sp>
        <p:nvSpPr>
          <p:cNvPr id="33" name="Text Placeholder 17">
            <a:extLst>
              <a:ext uri="{FF2B5EF4-FFF2-40B4-BE49-F238E27FC236}">
                <a16:creationId xmlns:a16="http://schemas.microsoft.com/office/drawing/2014/main" id="{40BBADA8-7A33-4F3F-A07D-6A1896AD1263}"/>
              </a:ext>
            </a:extLst>
          </p:cNvPr>
          <p:cNvSpPr txBox="1">
            <a:spLocks/>
          </p:cNvSpPr>
          <p:nvPr/>
        </p:nvSpPr>
        <p:spPr>
          <a:xfrm>
            <a:off x="6260721" y="3053302"/>
            <a:ext cx="2686613" cy="66678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BE19F05F021</a:t>
            </a:r>
          </a:p>
        </p:txBody>
      </p:sp>
      <p:sp>
        <p:nvSpPr>
          <p:cNvPr id="34" name="Text Placeholder 17">
            <a:extLst>
              <a:ext uri="{FF2B5EF4-FFF2-40B4-BE49-F238E27FC236}">
                <a16:creationId xmlns:a16="http://schemas.microsoft.com/office/drawing/2014/main" id="{B2B5E123-D0AC-4CDA-ADA1-D332EBB67259}"/>
              </a:ext>
            </a:extLst>
          </p:cNvPr>
          <p:cNvSpPr txBox="1">
            <a:spLocks/>
          </p:cNvSpPr>
          <p:nvPr/>
        </p:nvSpPr>
        <p:spPr>
          <a:xfrm>
            <a:off x="9205344" y="3053301"/>
            <a:ext cx="2686613" cy="66678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BE19F05F016</a:t>
            </a:r>
          </a:p>
        </p:txBody>
      </p:sp>
      <p:sp>
        <p:nvSpPr>
          <p:cNvPr id="15" name="Text Placeholder 17">
            <a:extLst>
              <a:ext uri="{FF2B5EF4-FFF2-40B4-BE49-F238E27FC236}">
                <a16:creationId xmlns:a16="http://schemas.microsoft.com/office/drawing/2014/main" id="{D9F0E807-4707-4F08-B417-252FF7D8C11C}"/>
              </a:ext>
            </a:extLst>
          </p:cNvPr>
          <p:cNvSpPr txBox="1">
            <a:spLocks/>
          </p:cNvSpPr>
          <p:nvPr/>
        </p:nvSpPr>
        <p:spPr>
          <a:xfrm>
            <a:off x="371473" y="1998224"/>
            <a:ext cx="2686613" cy="105507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latin typeface="Arial Black" panose="020B0A04020102020204" pitchFamily="34" charset="0"/>
              </a:rPr>
              <a:t>TEJASHRI SHENDE</a:t>
            </a:r>
          </a:p>
        </p:txBody>
      </p:sp>
      <p:sp>
        <p:nvSpPr>
          <p:cNvPr id="16" name="Text Placeholder 17">
            <a:extLst>
              <a:ext uri="{FF2B5EF4-FFF2-40B4-BE49-F238E27FC236}">
                <a16:creationId xmlns:a16="http://schemas.microsoft.com/office/drawing/2014/main" id="{CE6E150F-4DE9-4DD0-BDD9-D3BCE1C385A6}"/>
              </a:ext>
            </a:extLst>
          </p:cNvPr>
          <p:cNvSpPr txBox="1">
            <a:spLocks/>
          </p:cNvSpPr>
          <p:nvPr/>
        </p:nvSpPr>
        <p:spPr>
          <a:xfrm>
            <a:off x="3316098" y="1998223"/>
            <a:ext cx="2686613" cy="105507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latin typeface="Arial Black" panose="020B0A04020102020204" pitchFamily="34" charset="0"/>
              </a:rPr>
              <a:t>SHUBHAM NAGULWAR</a:t>
            </a:r>
          </a:p>
        </p:txBody>
      </p:sp>
      <p:sp>
        <p:nvSpPr>
          <p:cNvPr id="17" name="Text Placeholder 17">
            <a:extLst>
              <a:ext uri="{FF2B5EF4-FFF2-40B4-BE49-F238E27FC236}">
                <a16:creationId xmlns:a16="http://schemas.microsoft.com/office/drawing/2014/main" id="{B81C7365-52FC-42DF-A3D6-4EE015CF9EB7}"/>
              </a:ext>
            </a:extLst>
          </p:cNvPr>
          <p:cNvSpPr txBox="1">
            <a:spLocks/>
          </p:cNvSpPr>
          <p:nvPr/>
        </p:nvSpPr>
        <p:spPr>
          <a:xfrm>
            <a:off x="6260721" y="1998222"/>
            <a:ext cx="2686613" cy="105507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latin typeface="Arial Black" panose="020B0A04020102020204" pitchFamily="34" charset="0"/>
              </a:rPr>
              <a:t>ANJALI    JADHAV</a:t>
            </a:r>
          </a:p>
        </p:txBody>
      </p:sp>
      <p:sp>
        <p:nvSpPr>
          <p:cNvPr id="19" name="Text Placeholder 17">
            <a:extLst>
              <a:ext uri="{FF2B5EF4-FFF2-40B4-BE49-F238E27FC236}">
                <a16:creationId xmlns:a16="http://schemas.microsoft.com/office/drawing/2014/main" id="{FDBD3C3F-3607-4C39-BE04-BB7E8E54BFD5}"/>
              </a:ext>
            </a:extLst>
          </p:cNvPr>
          <p:cNvSpPr txBox="1">
            <a:spLocks/>
          </p:cNvSpPr>
          <p:nvPr/>
        </p:nvSpPr>
        <p:spPr>
          <a:xfrm>
            <a:off x="9205344" y="1998222"/>
            <a:ext cx="2686613" cy="105507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latin typeface="Arial Black" panose="020B0A04020102020204" pitchFamily="34" charset="0"/>
              </a:rPr>
              <a:t>SHRUTIKA GEDAM</a:t>
            </a:r>
          </a:p>
        </p:txBody>
      </p:sp>
      <p:sp>
        <p:nvSpPr>
          <p:cNvPr id="2" name="TextBox 1">
            <a:extLst>
              <a:ext uri="{FF2B5EF4-FFF2-40B4-BE49-F238E27FC236}">
                <a16:creationId xmlns:a16="http://schemas.microsoft.com/office/drawing/2014/main" id="{FE54BC4D-163A-4845-BD1D-6A7D94BDEDCE}"/>
              </a:ext>
            </a:extLst>
          </p:cNvPr>
          <p:cNvSpPr txBox="1"/>
          <p:nvPr/>
        </p:nvSpPr>
        <p:spPr>
          <a:xfrm>
            <a:off x="3651904" y="4909931"/>
            <a:ext cx="4959627" cy="646331"/>
          </a:xfrm>
          <a:prstGeom prst="rect">
            <a:avLst/>
          </a:prstGeom>
          <a:noFill/>
        </p:spPr>
        <p:txBody>
          <a:bodyPr wrap="square" rtlCol="0">
            <a:spAutoFit/>
          </a:bodyPr>
          <a:lstStyle/>
          <a:p>
            <a:pPr algn="ctr"/>
            <a:r>
              <a:rPr lang="en-US" dirty="0"/>
              <a:t>COMPUTER SCIENCE AND ENGINEERING</a:t>
            </a:r>
          </a:p>
          <a:p>
            <a:pPr algn="ctr"/>
            <a:r>
              <a:rPr lang="en-US" dirty="0"/>
              <a:t>CLASS : THIRD YEAR</a:t>
            </a:r>
            <a:endParaRPr lang="en-IN" dirty="0"/>
          </a:p>
        </p:txBody>
      </p:sp>
    </p:spTree>
    <p:extLst>
      <p:ext uri="{BB962C8B-B14F-4D97-AF65-F5344CB8AC3E}">
        <p14:creationId xmlns:p14="http://schemas.microsoft.com/office/powerpoint/2010/main" val="2971040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09695-B51C-443C-9A81-3BD7097C202B}"/>
              </a:ext>
            </a:extLst>
          </p:cNvPr>
          <p:cNvSpPr>
            <a:spLocks noGrp="1"/>
          </p:cNvSpPr>
          <p:nvPr>
            <p:ph idx="1"/>
          </p:nvPr>
        </p:nvSpPr>
        <p:spPr>
          <a:xfrm>
            <a:off x="5623034" y="5394403"/>
            <a:ext cx="5360275" cy="961338"/>
          </a:xfrm>
        </p:spPr>
        <p:txBody>
          <a:bodyPr>
            <a:normAutofit/>
          </a:bodyPr>
          <a:lstStyle/>
          <a:p>
            <a:r>
              <a:rPr lang="en-US" sz="2400" dirty="0">
                <a:latin typeface="Cambria Math" panose="02040503050406030204" pitchFamily="18" charset="0"/>
                <a:ea typeface="Cambria Math" panose="02040503050406030204" pitchFamily="18" charset="0"/>
              </a:rPr>
              <a:t>Check if object is already detected.</a:t>
            </a:r>
          </a:p>
        </p:txBody>
      </p:sp>
      <p:sp>
        <p:nvSpPr>
          <p:cNvPr id="4" name="Slide Number Placeholder 3">
            <a:extLst>
              <a:ext uri="{FF2B5EF4-FFF2-40B4-BE49-F238E27FC236}">
                <a16:creationId xmlns:a16="http://schemas.microsoft.com/office/drawing/2014/main" id="{BCF57CC4-54E0-476B-BB5C-EA70BCEBECBF}"/>
              </a:ext>
            </a:extLst>
          </p:cNvPr>
          <p:cNvSpPr>
            <a:spLocks noGrp="1"/>
          </p:cNvSpPr>
          <p:nvPr>
            <p:ph type="sldNum" sz="quarter" idx="12"/>
          </p:nvPr>
        </p:nvSpPr>
        <p:spPr/>
        <p:txBody>
          <a:bodyPr/>
          <a:lstStyle/>
          <a:p>
            <a:fld id="{03DC2DEF-D2FE-4B45-ABA4-9F153FD1C98A}" type="slidenum">
              <a:rPr lang="en-US" smtClean="0"/>
              <a:t>20</a:t>
            </a:fld>
            <a:endParaRPr lang="en-US" dirty="0"/>
          </a:p>
        </p:txBody>
      </p:sp>
      <p:pic>
        <p:nvPicPr>
          <p:cNvPr id="7" name="Picture Placeholder 6">
            <a:extLst>
              <a:ext uri="{FF2B5EF4-FFF2-40B4-BE49-F238E27FC236}">
                <a16:creationId xmlns:a16="http://schemas.microsoft.com/office/drawing/2014/main" id="{AB6BF75E-6289-4648-932A-00EA429AD1DF}"/>
              </a:ext>
            </a:extLst>
          </p:cNvPr>
          <p:cNvPicPr>
            <a:picLocks noGrp="1" noChangeAspect="1"/>
          </p:cNvPicPr>
          <p:nvPr>
            <p:ph type="pic" sz="quarter" idx="13"/>
          </p:nvPr>
        </p:nvPicPr>
        <p:blipFill rotWithShape="1">
          <a:blip r:embed="rId3"/>
          <a:srcRect l="5766" t="17945" r="51635" b="51623"/>
          <a:stretch/>
        </p:blipFill>
        <p:spPr>
          <a:xfrm>
            <a:off x="315317" y="982928"/>
            <a:ext cx="8923276" cy="4026064"/>
          </a:xfrm>
        </p:spPr>
      </p:pic>
    </p:spTree>
    <p:extLst>
      <p:ext uri="{BB962C8B-B14F-4D97-AF65-F5344CB8AC3E}">
        <p14:creationId xmlns:p14="http://schemas.microsoft.com/office/powerpoint/2010/main" val="75490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25C8A-A4FB-4E19-A226-3CA0EB4900C7}"/>
              </a:ext>
            </a:extLst>
          </p:cNvPr>
          <p:cNvSpPr>
            <a:spLocks noGrp="1"/>
          </p:cNvSpPr>
          <p:nvPr>
            <p:ph idx="1"/>
          </p:nvPr>
        </p:nvSpPr>
        <p:spPr>
          <a:xfrm>
            <a:off x="8071946" y="2724806"/>
            <a:ext cx="3820016" cy="1408387"/>
          </a:xfrm>
        </p:spPr>
        <p:txBody>
          <a:bodyPr>
            <a:normAutofit/>
          </a:bodyPr>
          <a:lstStyle/>
          <a:p>
            <a:r>
              <a:rPr lang="en-US" sz="2400" dirty="0">
                <a:latin typeface="Cambria Math" panose="02040503050406030204" pitchFamily="18" charset="0"/>
                <a:ea typeface="Cambria Math" panose="02040503050406030204" pitchFamily="18" charset="0"/>
              </a:rPr>
              <a:t>New object Detection</a:t>
            </a:r>
          </a:p>
          <a:p>
            <a:pPr marL="0" indent="0">
              <a:buNone/>
            </a:pPr>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Assign new ID</a:t>
            </a:r>
            <a:endParaRPr lang="en-IN" sz="2400"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E364F198-1C72-417D-AF32-26CBCA71CF04}"/>
              </a:ext>
            </a:extLst>
          </p:cNvPr>
          <p:cNvSpPr>
            <a:spLocks noGrp="1"/>
          </p:cNvSpPr>
          <p:nvPr>
            <p:ph type="sldNum" sz="quarter" idx="12"/>
          </p:nvPr>
        </p:nvSpPr>
        <p:spPr/>
        <p:txBody>
          <a:bodyPr/>
          <a:lstStyle/>
          <a:p>
            <a:fld id="{03DC2DEF-D2FE-4B45-ABA4-9F153FD1C98A}" type="slidenum">
              <a:rPr lang="en-US" smtClean="0"/>
              <a:t>21</a:t>
            </a:fld>
            <a:endParaRPr lang="en-US" dirty="0"/>
          </a:p>
        </p:txBody>
      </p:sp>
      <p:pic>
        <p:nvPicPr>
          <p:cNvPr id="7" name="Picture Placeholder 6">
            <a:extLst>
              <a:ext uri="{FF2B5EF4-FFF2-40B4-BE49-F238E27FC236}">
                <a16:creationId xmlns:a16="http://schemas.microsoft.com/office/drawing/2014/main" id="{5B566591-848A-45D7-9788-6342727C731B}"/>
              </a:ext>
            </a:extLst>
          </p:cNvPr>
          <p:cNvPicPr>
            <a:picLocks noGrp="1" noChangeAspect="1"/>
          </p:cNvPicPr>
          <p:nvPr>
            <p:ph type="pic" sz="quarter" idx="13"/>
          </p:nvPr>
        </p:nvPicPr>
        <p:blipFill rotWithShape="1">
          <a:blip r:embed="rId3"/>
          <a:srcRect l="5410" t="20408" r="51872" b="28221"/>
          <a:stretch/>
        </p:blipFill>
        <p:spPr>
          <a:xfrm>
            <a:off x="300037" y="1005490"/>
            <a:ext cx="7340983" cy="4966455"/>
          </a:xfrm>
        </p:spPr>
      </p:pic>
    </p:spTree>
    <p:extLst>
      <p:ext uri="{BB962C8B-B14F-4D97-AF65-F5344CB8AC3E}">
        <p14:creationId xmlns:p14="http://schemas.microsoft.com/office/powerpoint/2010/main" val="4096485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AF8055-D8AB-4253-B10B-B84297BA012E}"/>
              </a:ext>
            </a:extLst>
          </p:cNvPr>
          <p:cNvPicPr>
            <a:picLocks noGrp="1" noChangeAspect="1"/>
          </p:cNvPicPr>
          <p:nvPr>
            <p:ph type="pic" sz="quarter" idx="13"/>
          </p:nvPr>
        </p:nvPicPr>
        <p:blipFill rotWithShape="1">
          <a:blip r:embed="rId3"/>
          <a:srcRect l="16928" r="16928"/>
          <a:stretch>
            <a:fillRect/>
          </a:stretch>
        </p:blipFill>
        <p:spPr/>
      </p:pic>
      <p:sp>
        <p:nvSpPr>
          <p:cNvPr id="3" name="Title 2">
            <a:extLst>
              <a:ext uri="{FF2B5EF4-FFF2-40B4-BE49-F238E27FC236}">
                <a16:creationId xmlns:a16="http://schemas.microsoft.com/office/drawing/2014/main" id="{81DD9413-AFE3-4A27-9B61-2F000FFBEF8D}"/>
              </a:ext>
            </a:extLst>
          </p:cNvPr>
          <p:cNvSpPr>
            <a:spLocks noGrp="1"/>
          </p:cNvSpPr>
          <p:nvPr>
            <p:ph type="title"/>
          </p:nvPr>
        </p:nvSpPr>
        <p:spPr/>
        <p:txBody>
          <a:bodyPr/>
          <a:lstStyle/>
          <a:p>
            <a:r>
              <a:rPr lang="en-US" dirty="0"/>
              <a:t>SPEED ESTIMATION</a:t>
            </a:r>
            <a:endParaRPr lang="en-IN" dirty="0"/>
          </a:p>
        </p:txBody>
      </p:sp>
      <p:sp>
        <p:nvSpPr>
          <p:cNvPr id="4" name="Slide Number Placeholder 3">
            <a:extLst>
              <a:ext uri="{FF2B5EF4-FFF2-40B4-BE49-F238E27FC236}">
                <a16:creationId xmlns:a16="http://schemas.microsoft.com/office/drawing/2014/main" id="{34B95FBB-9AB3-44DC-A749-C15BA9645EF1}"/>
              </a:ext>
            </a:extLst>
          </p:cNvPr>
          <p:cNvSpPr>
            <a:spLocks noGrp="1"/>
          </p:cNvSpPr>
          <p:nvPr>
            <p:ph type="sldNum" sz="quarter" idx="12"/>
          </p:nvPr>
        </p:nvSpPr>
        <p:spPr/>
        <p:txBody>
          <a:bodyPr/>
          <a:lstStyle/>
          <a:p>
            <a:fld id="{03DC2DEF-D2FE-4B45-ABA4-9F153FD1C98A}" type="slidenum">
              <a:rPr lang="en-US" noProof="0" smtClean="0"/>
              <a:t>22</a:t>
            </a:fld>
            <a:endParaRPr lang="en-US" noProof="0" dirty="0"/>
          </a:p>
        </p:txBody>
      </p:sp>
    </p:spTree>
    <p:extLst>
      <p:ext uri="{BB962C8B-B14F-4D97-AF65-F5344CB8AC3E}">
        <p14:creationId xmlns:p14="http://schemas.microsoft.com/office/powerpoint/2010/main" val="3638967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D98E3-2F3E-40AA-B937-D14E5B5102FC}"/>
              </a:ext>
            </a:extLst>
          </p:cNvPr>
          <p:cNvSpPr>
            <a:spLocks noGrp="1"/>
          </p:cNvSpPr>
          <p:nvPr>
            <p:ph idx="1"/>
          </p:nvPr>
        </p:nvSpPr>
        <p:spPr>
          <a:xfrm>
            <a:off x="8442250" y="2046525"/>
            <a:ext cx="3449712" cy="1797270"/>
          </a:xfrm>
        </p:spPr>
        <p:txBody>
          <a:bodyPr>
            <a:normAutofit/>
          </a:bodyPr>
          <a:lstStyle/>
          <a:p>
            <a:r>
              <a:rPr lang="en-US" sz="2400" dirty="0">
                <a:latin typeface="Cambria Math" panose="02040503050406030204" pitchFamily="18" charset="0"/>
                <a:ea typeface="Cambria Math" panose="02040503050406030204" pitchFamily="18" charset="0"/>
              </a:rPr>
              <a:t>Draw timer lines</a:t>
            </a:r>
          </a:p>
          <a:p>
            <a:pPr marL="0" indent="0">
              <a:buNone/>
            </a:pPr>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Record and store time in array</a:t>
            </a:r>
            <a:endParaRPr lang="en-IN" sz="2400" dirty="0">
              <a:latin typeface="Cambria Math" panose="02040503050406030204" pitchFamily="18" charset="0"/>
              <a:ea typeface="Cambria Math" panose="02040503050406030204" pitchFamily="18" charset="0"/>
            </a:endParaRPr>
          </a:p>
          <a:p>
            <a:endParaRPr lang="en-IN" sz="2400"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F02FD3B6-CC7E-4216-832C-78045429C240}"/>
              </a:ext>
            </a:extLst>
          </p:cNvPr>
          <p:cNvSpPr>
            <a:spLocks noGrp="1"/>
          </p:cNvSpPr>
          <p:nvPr>
            <p:ph type="sldNum" sz="quarter" idx="12"/>
          </p:nvPr>
        </p:nvSpPr>
        <p:spPr/>
        <p:txBody>
          <a:bodyPr/>
          <a:lstStyle/>
          <a:p>
            <a:fld id="{03DC2DEF-D2FE-4B45-ABA4-9F153FD1C98A}" type="slidenum">
              <a:rPr lang="en-US" smtClean="0"/>
              <a:t>23</a:t>
            </a:fld>
            <a:endParaRPr lang="en-US" dirty="0"/>
          </a:p>
        </p:txBody>
      </p:sp>
      <p:pic>
        <p:nvPicPr>
          <p:cNvPr id="6" name="Picture Placeholder 5">
            <a:extLst>
              <a:ext uri="{FF2B5EF4-FFF2-40B4-BE49-F238E27FC236}">
                <a16:creationId xmlns:a16="http://schemas.microsoft.com/office/drawing/2014/main" id="{DF48F54B-78A5-45B7-8194-B7674A096A4B}"/>
              </a:ext>
            </a:extLst>
          </p:cNvPr>
          <p:cNvPicPr>
            <a:picLocks noGrp="1" noChangeAspect="1"/>
          </p:cNvPicPr>
          <p:nvPr>
            <p:ph type="pic" sz="quarter" idx="13"/>
          </p:nvPr>
        </p:nvPicPr>
        <p:blipFill rotWithShape="1">
          <a:blip r:embed="rId3"/>
          <a:srcRect l="4697" t="25123" r="58880" b="51583"/>
          <a:stretch/>
        </p:blipFill>
        <p:spPr>
          <a:xfrm>
            <a:off x="539531" y="185681"/>
            <a:ext cx="7427392" cy="2759479"/>
          </a:xfrm>
        </p:spPr>
      </p:pic>
      <p:pic>
        <p:nvPicPr>
          <p:cNvPr id="10" name="Picture Placeholder 5">
            <a:extLst>
              <a:ext uri="{FF2B5EF4-FFF2-40B4-BE49-F238E27FC236}">
                <a16:creationId xmlns:a16="http://schemas.microsoft.com/office/drawing/2014/main" id="{AFBF81B7-3B76-417F-9B97-299F711965F5}"/>
              </a:ext>
            </a:extLst>
          </p:cNvPr>
          <p:cNvPicPr>
            <a:picLocks noChangeAspect="1"/>
          </p:cNvPicPr>
          <p:nvPr/>
        </p:nvPicPr>
        <p:blipFill rotWithShape="1">
          <a:blip r:embed="rId4"/>
          <a:srcRect l="5410" t="23856" r="51160" b="41239"/>
          <a:stretch/>
        </p:blipFill>
        <p:spPr>
          <a:xfrm>
            <a:off x="539531" y="3029240"/>
            <a:ext cx="7427392" cy="3358238"/>
          </a:xfrm>
          <a:prstGeom prst="rect">
            <a:avLst/>
          </a:prstGeom>
          <a:solidFill>
            <a:schemeClr val="bg1">
              <a:lumMod val="95000"/>
            </a:schemeClr>
          </a:solidFill>
        </p:spPr>
      </p:pic>
    </p:spTree>
    <p:extLst>
      <p:ext uri="{BB962C8B-B14F-4D97-AF65-F5344CB8AC3E}">
        <p14:creationId xmlns:p14="http://schemas.microsoft.com/office/powerpoint/2010/main" val="60327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A0D9C-8ECA-4EC4-9A29-F42285CF564D}"/>
              </a:ext>
            </a:extLst>
          </p:cNvPr>
          <p:cNvSpPr>
            <a:spLocks noGrp="1"/>
          </p:cNvSpPr>
          <p:nvPr>
            <p:ph idx="1"/>
          </p:nvPr>
        </p:nvSpPr>
        <p:spPr>
          <a:xfrm>
            <a:off x="6695089" y="4929751"/>
            <a:ext cx="3042252" cy="594143"/>
          </a:xfrm>
        </p:spPr>
        <p:txBody>
          <a:bodyPr>
            <a:normAutofit/>
          </a:bodyPr>
          <a:lstStyle/>
          <a:p>
            <a:r>
              <a:rPr lang="en-US" sz="2800" dirty="0">
                <a:latin typeface="Cambria Math" panose="02040503050406030204" pitchFamily="18" charset="0"/>
                <a:ea typeface="Cambria Math" panose="02040503050406030204" pitchFamily="18" charset="0"/>
              </a:rPr>
              <a:t>Calculate speed</a:t>
            </a:r>
            <a:endParaRPr lang="en-IN" sz="2800"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F639924D-7F54-46E4-8827-189599F6DF02}"/>
              </a:ext>
            </a:extLst>
          </p:cNvPr>
          <p:cNvSpPr>
            <a:spLocks noGrp="1"/>
          </p:cNvSpPr>
          <p:nvPr>
            <p:ph type="sldNum" sz="quarter" idx="12"/>
          </p:nvPr>
        </p:nvSpPr>
        <p:spPr/>
        <p:txBody>
          <a:bodyPr/>
          <a:lstStyle/>
          <a:p>
            <a:fld id="{03DC2DEF-D2FE-4B45-ABA4-9F153FD1C98A}" type="slidenum">
              <a:rPr lang="en-US" smtClean="0"/>
              <a:t>24</a:t>
            </a:fld>
            <a:endParaRPr lang="en-US" dirty="0"/>
          </a:p>
        </p:txBody>
      </p:sp>
      <p:pic>
        <p:nvPicPr>
          <p:cNvPr id="7" name="Picture Placeholder 6">
            <a:extLst>
              <a:ext uri="{FF2B5EF4-FFF2-40B4-BE49-F238E27FC236}">
                <a16:creationId xmlns:a16="http://schemas.microsoft.com/office/drawing/2014/main" id="{C9BEC182-BC12-4BCB-A208-5BB0786054D4}"/>
              </a:ext>
            </a:extLst>
          </p:cNvPr>
          <p:cNvPicPr>
            <a:picLocks noGrp="1" noChangeAspect="1"/>
          </p:cNvPicPr>
          <p:nvPr>
            <p:ph type="pic" sz="quarter" idx="13"/>
          </p:nvPr>
        </p:nvPicPr>
        <p:blipFill rotWithShape="1">
          <a:blip r:embed="rId3"/>
          <a:srcRect l="5173" t="31246" r="66480" b="48627"/>
          <a:stretch/>
        </p:blipFill>
        <p:spPr>
          <a:xfrm>
            <a:off x="300038" y="1005489"/>
            <a:ext cx="8434059" cy="3368913"/>
          </a:xfrm>
        </p:spPr>
      </p:pic>
    </p:spTree>
    <p:extLst>
      <p:ext uri="{BB962C8B-B14F-4D97-AF65-F5344CB8AC3E}">
        <p14:creationId xmlns:p14="http://schemas.microsoft.com/office/powerpoint/2010/main" val="1405564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E6F7608-3949-47E1-A1B9-89BC2AE1D968}"/>
              </a:ext>
            </a:extLst>
          </p:cNvPr>
          <p:cNvPicPr>
            <a:picLocks noGrp="1" noChangeAspect="1"/>
          </p:cNvPicPr>
          <p:nvPr>
            <p:ph type="pic" sz="quarter" idx="13"/>
          </p:nvPr>
        </p:nvPicPr>
        <p:blipFill rotWithShape="1">
          <a:blip r:embed="rId3"/>
          <a:srcRect l="19229" r="19229"/>
          <a:stretch>
            <a:fillRect/>
          </a:stretch>
        </p:blipFill>
        <p:spPr/>
      </p:pic>
      <p:sp>
        <p:nvSpPr>
          <p:cNvPr id="3" name="Title 2">
            <a:extLst>
              <a:ext uri="{FF2B5EF4-FFF2-40B4-BE49-F238E27FC236}">
                <a16:creationId xmlns:a16="http://schemas.microsoft.com/office/drawing/2014/main" id="{81DD9413-AFE3-4A27-9B61-2F000FFBEF8D}"/>
              </a:ext>
            </a:extLst>
          </p:cNvPr>
          <p:cNvSpPr>
            <a:spLocks noGrp="1"/>
          </p:cNvSpPr>
          <p:nvPr>
            <p:ph type="title"/>
          </p:nvPr>
        </p:nvSpPr>
        <p:spPr/>
        <p:txBody>
          <a:bodyPr/>
          <a:lstStyle/>
          <a:p>
            <a:r>
              <a:rPr lang="en-US" dirty="0"/>
              <a:t>SAVE DATA</a:t>
            </a:r>
            <a:endParaRPr lang="en-IN" dirty="0"/>
          </a:p>
        </p:txBody>
      </p:sp>
      <p:sp>
        <p:nvSpPr>
          <p:cNvPr id="4" name="Slide Number Placeholder 3">
            <a:extLst>
              <a:ext uri="{FF2B5EF4-FFF2-40B4-BE49-F238E27FC236}">
                <a16:creationId xmlns:a16="http://schemas.microsoft.com/office/drawing/2014/main" id="{34B95FBB-9AB3-44DC-A749-C15BA9645EF1}"/>
              </a:ext>
            </a:extLst>
          </p:cNvPr>
          <p:cNvSpPr>
            <a:spLocks noGrp="1"/>
          </p:cNvSpPr>
          <p:nvPr>
            <p:ph type="sldNum" sz="quarter" idx="12"/>
          </p:nvPr>
        </p:nvSpPr>
        <p:spPr/>
        <p:txBody>
          <a:bodyPr/>
          <a:lstStyle/>
          <a:p>
            <a:fld id="{03DC2DEF-D2FE-4B45-ABA4-9F153FD1C98A}" type="slidenum">
              <a:rPr lang="en-US" noProof="0" smtClean="0"/>
              <a:t>25</a:t>
            </a:fld>
            <a:endParaRPr lang="en-US" noProof="0" dirty="0"/>
          </a:p>
        </p:txBody>
      </p:sp>
    </p:spTree>
    <p:extLst>
      <p:ext uri="{BB962C8B-B14F-4D97-AF65-F5344CB8AC3E}">
        <p14:creationId xmlns:p14="http://schemas.microsoft.com/office/powerpoint/2010/main" val="406621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4A09B-28DB-463A-BF15-E9102BABF07D}"/>
              </a:ext>
            </a:extLst>
          </p:cNvPr>
          <p:cNvSpPr>
            <a:spLocks noGrp="1"/>
          </p:cNvSpPr>
          <p:nvPr>
            <p:ph idx="1"/>
          </p:nvPr>
        </p:nvSpPr>
        <p:spPr>
          <a:xfrm>
            <a:off x="8345214" y="1629979"/>
            <a:ext cx="3546748" cy="3598041"/>
          </a:xfrm>
        </p:spPr>
        <p:txBody>
          <a:bodyPr>
            <a:normAutofit/>
          </a:bodyPr>
          <a:lstStyle/>
          <a:p>
            <a:r>
              <a:rPr lang="en-US" sz="2600" dirty="0">
                <a:latin typeface="Cambria Math" panose="02040503050406030204" pitchFamily="18" charset="0"/>
                <a:ea typeface="Cambria Math" panose="02040503050406030204" pitchFamily="18" charset="0"/>
              </a:rPr>
              <a:t>Crop Image based on contour detection</a:t>
            </a:r>
          </a:p>
          <a:p>
            <a:pPr marL="0" indent="0">
              <a:buNone/>
            </a:pPr>
            <a:endParaRPr lang="en-US" sz="2600" dirty="0">
              <a:latin typeface="Cambria Math" panose="02040503050406030204" pitchFamily="18" charset="0"/>
              <a:ea typeface="Cambria Math" panose="02040503050406030204" pitchFamily="18" charset="0"/>
            </a:endParaRPr>
          </a:p>
          <a:p>
            <a:r>
              <a:rPr lang="en-US" sz="2600" dirty="0">
                <a:latin typeface="Cambria Math" panose="02040503050406030204" pitchFamily="18" charset="0"/>
                <a:ea typeface="Cambria Math" panose="02040503050406030204" pitchFamily="18" charset="0"/>
              </a:rPr>
              <a:t>Save Vehicle Image in File</a:t>
            </a:r>
          </a:p>
          <a:p>
            <a:pPr marL="0" indent="0">
              <a:buNone/>
            </a:pPr>
            <a:endParaRPr lang="en-US" sz="2600" dirty="0">
              <a:latin typeface="Cambria Math" panose="02040503050406030204" pitchFamily="18" charset="0"/>
              <a:ea typeface="Cambria Math" panose="02040503050406030204" pitchFamily="18" charset="0"/>
            </a:endParaRPr>
          </a:p>
          <a:p>
            <a:r>
              <a:rPr lang="en-US" sz="2600" dirty="0">
                <a:latin typeface="Cambria Math" panose="02040503050406030204" pitchFamily="18" charset="0"/>
                <a:ea typeface="Cambria Math" panose="02040503050406030204" pitchFamily="18" charset="0"/>
              </a:rPr>
              <a:t>Save ID and Speed in Text File</a:t>
            </a:r>
            <a:endParaRPr lang="en-IN" sz="2600" dirty="0">
              <a:latin typeface="Cambria Math" panose="02040503050406030204" pitchFamily="18" charset="0"/>
              <a:ea typeface="Cambria Math" panose="02040503050406030204" pitchFamily="18" charset="0"/>
            </a:endParaRPr>
          </a:p>
          <a:p>
            <a:endParaRPr lang="en-IN" dirty="0"/>
          </a:p>
          <a:p>
            <a:endParaRPr lang="en-IN" dirty="0"/>
          </a:p>
        </p:txBody>
      </p:sp>
      <p:sp>
        <p:nvSpPr>
          <p:cNvPr id="4" name="Slide Number Placeholder 3">
            <a:extLst>
              <a:ext uri="{FF2B5EF4-FFF2-40B4-BE49-F238E27FC236}">
                <a16:creationId xmlns:a16="http://schemas.microsoft.com/office/drawing/2014/main" id="{FD448165-18AF-4456-A524-BDAEC772DC6B}"/>
              </a:ext>
            </a:extLst>
          </p:cNvPr>
          <p:cNvSpPr>
            <a:spLocks noGrp="1"/>
          </p:cNvSpPr>
          <p:nvPr>
            <p:ph type="sldNum" sz="quarter" idx="12"/>
          </p:nvPr>
        </p:nvSpPr>
        <p:spPr/>
        <p:txBody>
          <a:bodyPr/>
          <a:lstStyle/>
          <a:p>
            <a:fld id="{03DC2DEF-D2FE-4B45-ABA4-9F153FD1C98A}" type="slidenum">
              <a:rPr lang="en-US" smtClean="0"/>
              <a:t>26</a:t>
            </a:fld>
            <a:endParaRPr lang="en-US" dirty="0"/>
          </a:p>
        </p:txBody>
      </p:sp>
      <p:pic>
        <p:nvPicPr>
          <p:cNvPr id="6" name="Picture Placeholder 5">
            <a:extLst>
              <a:ext uri="{FF2B5EF4-FFF2-40B4-BE49-F238E27FC236}">
                <a16:creationId xmlns:a16="http://schemas.microsoft.com/office/drawing/2014/main" id="{E711E8B8-C88B-4FC0-9E28-128076621DF6}"/>
              </a:ext>
            </a:extLst>
          </p:cNvPr>
          <p:cNvPicPr>
            <a:picLocks noGrp="1" noChangeAspect="1"/>
          </p:cNvPicPr>
          <p:nvPr>
            <p:ph type="pic" sz="quarter" idx="13"/>
          </p:nvPr>
        </p:nvPicPr>
        <p:blipFill rotWithShape="1">
          <a:blip r:embed="rId3"/>
          <a:srcRect l="5648" t="16045" r="49377" b="31316"/>
          <a:stretch/>
        </p:blipFill>
        <p:spPr>
          <a:xfrm>
            <a:off x="339837" y="1015999"/>
            <a:ext cx="7553433" cy="4973564"/>
          </a:xfrm>
        </p:spPr>
      </p:pic>
      <p:pic>
        <p:nvPicPr>
          <p:cNvPr id="8" name="Picture 7">
            <a:extLst>
              <a:ext uri="{FF2B5EF4-FFF2-40B4-BE49-F238E27FC236}">
                <a16:creationId xmlns:a16="http://schemas.microsoft.com/office/drawing/2014/main" id="{337DD108-C8F1-4F24-BAD3-7CDB36A9BBFB}"/>
              </a:ext>
            </a:extLst>
          </p:cNvPr>
          <p:cNvPicPr>
            <a:picLocks noChangeAspect="1"/>
          </p:cNvPicPr>
          <p:nvPr/>
        </p:nvPicPr>
        <p:blipFill rotWithShape="1">
          <a:blip r:embed="rId4"/>
          <a:srcRect l="43861" t="1349" r="1076" b="4025"/>
          <a:stretch/>
        </p:blipFill>
        <p:spPr>
          <a:xfrm>
            <a:off x="613458" y="184308"/>
            <a:ext cx="6713317" cy="6489381"/>
          </a:xfrm>
          <a:prstGeom prst="rect">
            <a:avLst/>
          </a:prstGeom>
        </p:spPr>
      </p:pic>
    </p:spTree>
    <p:extLst>
      <p:ext uri="{BB962C8B-B14F-4D97-AF65-F5344CB8AC3E}">
        <p14:creationId xmlns:p14="http://schemas.microsoft.com/office/powerpoint/2010/main" val="377813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500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15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203A7-7CE3-4EE3-8619-904F3A0745C8}"/>
              </a:ext>
            </a:extLst>
          </p:cNvPr>
          <p:cNvSpPr>
            <a:spLocks noGrp="1"/>
          </p:cNvSpPr>
          <p:nvPr>
            <p:ph idx="1"/>
          </p:nvPr>
        </p:nvSpPr>
        <p:spPr>
          <a:xfrm>
            <a:off x="8741514" y="2695139"/>
            <a:ext cx="2963917" cy="991475"/>
          </a:xfrm>
        </p:spPr>
        <p:txBody>
          <a:bodyPr>
            <a:normAutofit/>
          </a:bodyPr>
          <a:lstStyle/>
          <a:p>
            <a:r>
              <a:rPr lang="en-US" sz="2400" dirty="0">
                <a:latin typeface="Cambria Math" panose="02040503050406030204" pitchFamily="18" charset="0"/>
                <a:ea typeface="Cambria Math" panose="02040503050406030204" pitchFamily="18" charset="0"/>
              </a:rPr>
              <a:t>Add Summary in the end of Text File</a:t>
            </a:r>
            <a:endParaRPr lang="en-IN" sz="2400" dirty="0">
              <a:latin typeface="Cambria Math" panose="02040503050406030204" pitchFamily="18" charset="0"/>
              <a:ea typeface="Cambria Math" panose="02040503050406030204" pitchFamily="18" charset="0"/>
            </a:endParaRPr>
          </a:p>
        </p:txBody>
      </p:sp>
      <p:sp>
        <p:nvSpPr>
          <p:cNvPr id="4" name="Slide Number Placeholder 3">
            <a:extLst>
              <a:ext uri="{FF2B5EF4-FFF2-40B4-BE49-F238E27FC236}">
                <a16:creationId xmlns:a16="http://schemas.microsoft.com/office/drawing/2014/main" id="{8352B274-3E61-4BCC-AD00-3C02C70AA4EB}"/>
              </a:ext>
            </a:extLst>
          </p:cNvPr>
          <p:cNvSpPr>
            <a:spLocks noGrp="1"/>
          </p:cNvSpPr>
          <p:nvPr>
            <p:ph type="sldNum" sz="quarter" idx="12"/>
          </p:nvPr>
        </p:nvSpPr>
        <p:spPr/>
        <p:txBody>
          <a:bodyPr/>
          <a:lstStyle/>
          <a:p>
            <a:fld id="{03DC2DEF-D2FE-4B45-ABA4-9F153FD1C98A}" type="slidenum">
              <a:rPr lang="en-US" smtClean="0"/>
              <a:t>27</a:t>
            </a:fld>
            <a:endParaRPr lang="en-US" dirty="0"/>
          </a:p>
        </p:txBody>
      </p:sp>
      <p:pic>
        <p:nvPicPr>
          <p:cNvPr id="6" name="Picture Placeholder 5">
            <a:extLst>
              <a:ext uri="{FF2B5EF4-FFF2-40B4-BE49-F238E27FC236}">
                <a16:creationId xmlns:a16="http://schemas.microsoft.com/office/drawing/2014/main" id="{EE9FA71B-FD12-4C42-8DAF-E6754020D243}"/>
              </a:ext>
            </a:extLst>
          </p:cNvPr>
          <p:cNvPicPr>
            <a:picLocks noGrp="1" noChangeAspect="1"/>
          </p:cNvPicPr>
          <p:nvPr>
            <p:ph type="pic" sz="quarter" idx="13"/>
          </p:nvPr>
        </p:nvPicPr>
        <p:blipFill rotWithShape="1">
          <a:blip r:embed="rId3"/>
          <a:srcRect l="4936" t="33990" r="52584" b="24771"/>
          <a:stretch/>
        </p:blipFill>
        <p:spPr>
          <a:xfrm>
            <a:off x="300038" y="1005491"/>
            <a:ext cx="8003134" cy="4370772"/>
          </a:xfrm>
        </p:spPr>
      </p:pic>
      <p:sp>
        <p:nvSpPr>
          <p:cNvPr id="7" name="Rectangle 6">
            <a:extLst>
              <a:ext uri="{FF2B5EF4-FFF2-40B4-BE49-F238E27FC236}">
                <a16:creationId xmlns:a16="http://schemas.microsoft.com/office/drawing/2014/main" id="{9174FA31-608E-4516-8323-08FD2C68560D}"/>
              </a:ext>
            </a:extLst>
          </p:cNvPr>
          <p:cNvSpPr/>
          <p:nvPr/>
        </p:nvSpPr>
        <p:spPr>
          <a:xfrm>
            <a:off x="-31530" y="5376263"/>
            <a:ext cx="4109545" cy="645320"/>
          </a:xfrm>
          <a:prstGeom prst="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2116EB0-58CB-4939-9085-B84EFF755112}"/>
              </a:ext>
            </a:extLst>
          </p:cNvPr>
          <p:cNvPicPr>
            <a:picLocks noChangeAspect="1"/>
          </p:cNvPicPr>
          <p:nvPr/>
        </p:nvPicPr>
        <p:blipFill rotWithShape="1">
          <a:blip r:embed="rId4"/>
          <a:srcRect r="23733"/>
          <a:stretch/>
        </p:blipFill>
        <p:spPr>
          <a:xfrm>
            <a:off x="1473260" y="108857"/>
            <a:ext cx="5537140" cy="6640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822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500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5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2B884B5-E698-4066-90CB-008508BD737A}"/>
              </a:ext>
            </a:extLst>
          </p:cNvPr>
          <p:cNvPicPr>
            <a:picLocks noGrp="1" noChangeAspect="1"/>
          </p:cNvPicPr>
          <p:nvPr>
            <p:ph type="pic" sz="quarter" idx="13"/>
          </p:nvPr>
        </p:nvPicPr>
        <p:blipFill rotWithShape="1">
          <a:blip r:embed="rId3"/>
          <a:srcRect l="39383" t="15845" r="10984" b="23078"/>
          <a:stretch/>
        </p:blipFill>
        <p:spPr>
          <a:xfrm>
            <a:off x="378107" y="357471"/>
            <a:ext cx="11416496" cy="6116776"/>
          </a:xfrm>
        </p:spPr>
      </p:pic>
    </p:spTree>
    <p:extLst>
      <p:ext uri="{BB962C8B-B14F-4D97-AF65-F5344CB8AC3E}">
        <p14:creationId xmlns:p14="http://schemas.microsoft.com/office/powerpoint/2010/main" val="431959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1FDE-9574-48DF-9398-2470BC94366B}"/>
              </a:ext>
            </a:extLst>
          </p:cNvPr>
          <p:cNvSpPr>
            <a:spLocks noGrp="1"/>
          </p:cNvSpPr>
          <p:nvPr>
            <p:ph type="title"/>
          </p:nvPr>
        </p:nvSpPr>
        <p:spPr>
          <a:xfrm>
            <a:off x="470865" y="1026315"/>
            <a:ext cx="4448175" cy="1520824"/>
          </a:xfrm>
        </p:spPr>
        <p:txBody>
          <a:bodyPr/>
          <a:lstStyle/>
          <a:p>
            <a:r>
              <a:rPr lang="en-US"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SCOPE</a:t>
            </a:r>
            <a:endParaRPr lang="en-I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lide Number Placeholder 2">
            <a:extLst>
              <a:ext uri="{FF2B5EF4-FFF2-40B4-BE49-F238E27FC236}">
                <a16:creationId xmlns:a16="http://schemas.microsoft.com/office/drawing/2014/main" id="{4A2D9AF7-BA99-4481-AE98-DD2B78135F93}"/>
              </a:ext>
            </a:extLst>
          </p:cNvPr>
          <p:cNvSpPr>
            <a:spLocks noGrp="1"/>
          </p:cNvSpPr>
          <p:nvPr>
            <p:ph type="sldNum" sz="quarter" idx="12"/>
          </p:nvPr>
        </p:nvSpPr>
        <p:spPr/>
        <p:txBody>
          <a:bodyPr/>
          <a:lstStyle/>
          <a:p>
            <a:fld id="{03DC2DEF-D2FE-4B45-ABA4-9F153FD1C98A}" type="slidenum">
              <a:rPr lang="en-US" noProof="0" smtClean="0"/>
              <a:t>29</a:t>
            </a:fld>
            <a:endParaRPr lang="en-US" noProof="0" dirty="0"/>
          </a:p>
        </p:txBody>
      </p:sp>
      <p:sp>
        <p:nvSpPr>
          <p:cNvPr id="5" name="Content Placeholder 4">
            <a:extLst>
              <a:ext uri="{FF2B5EF4-FFF2-40B4-BE49-F238E27FC236}">
                <a16:creationId xmlns:a16="http://schemas.microsoft.com/office/drawing/2014/main" id="{5EE5603A-D901-4122-B786-ED788E32B8FD}"/>
              </a:ext>
            </a:extLst>
          </p:cNvPr>
          <p:cNvSpPr>
            <a:spLocks noGrp="1"/>
          </p:cNvSpPr>
          <p:nvPr>
            <p:ph sz="half" idx="1"/>
          </p:nvPr>
        </p:nvSpPr>
        <p:spPr>
          <a:xfrm>
            <a:off x="371474" y="3118776"/>
            <a:ext cx="5724525" cy="3081922"/>
          </a:xfrm>
          <a:solidFill>
            <a:schemeClr val="bg1"/>
          </a:solidFill>
        </p:spPr>
        <p:txBody>
          <a:bodyPr>
            <a:normAutofit/>
          </a:bodyPr>
          <a:lstStyle/>
          <a:p>
            <a:pPr marL="0" indent="0">
              <a:buNone/>
            </a:pPr>
            <a:r>
              <a:rPr lang="en-US" sz="2000" b="0" i="1" dirty="0">
                <a:solidFill>
                  <a:srgbClr val="000000"/>
                </a:solidFill>
                <a:effectLst/>
              </a:rPr>
              <a:t>Due to the low resolution of the video dataset number plate is not detected properly so future work is to collect high resolution video dataset which helps for detecting vehicle number plate properly and execution speed of the algorithms used is a crucial measure to be taken into account while developing vehicle speed estimation architecture.</a:t>
            </a:r>
            <a:endParaRPr lang="en-IN" sz="2000" i="1" dirty="0"/>
          </a:p>
        </p:txBody>
      </p:sp>
      <p:pic>
        <p:nvPicPr>
          <p:cNvPr id="8" name="Picture Placeholder 7">
            <a:extLst>
              <a:ext uri="{FF2B5EF4-FFF2-40B4-BE49-F238E27FC236}">
                <a16:creationId xmlns:a16="http://schemas.microsoft.com/office/drawing/2014/main" id="{564C2E41-3C4E-47DC-8E07-0A843BB8DBB2}"/>
              </a:ext>
            </a:extLst>
          </p:cNvPr>
          <p:cNvPicPr>
            <a:picLocks noGrp="1" noChangeAspect="1"/>
          </p:cNvPicPr>
          <p:nvPr>
            <p:ph type="pic" sz="quarter" idx="15"/>
          </p:nvPr>
        </p:nvPicPr>
        <p:blipFill rotWithShape="1">
          <a:blip r:embed="rId3"/>
          <a:srcRect l="10858" r="10858"/>
          <a:stretch>
            <a:fillRect/>
          </a:stretch>
        </p:blipFill>
        <p:spPr/>
      </p:pic>
    </p:spTree>
    <p:extLst>
      <p:ext uri="{BB962C8B-B14F-4D97-AF65-F5344CB8AC3E}">
        <p14:creationId xmlns:p14="http://schemas.microsoft.com/office/powerpoint/2010/main" val="78957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3A8F-5D0B-4567-94A3-AB4CB2F3FFCF}"/>
              </a:ext>
            </a:extLst>
          </p:cNvPr>
          <p:cNvSpPr>
            <a:spLocks noGrp="1"/>
          </p:cNvSpPr>
          <p:nvPr>
            <p:ph type="title"/>
          </p:nvPr>
        </p:nvSpPr>
        <p:spPr>
          <a:xfrm>
            <a:off x="411232" y="1063490"/>
            <a:ext cx="5495926" cy="1106626"/>
          </a:xfrm>
        </p:spPr>
        <p:txBody>
          <a:bodyPr/>
          <a:lstStyle/>
          <a:p>
            <a:r>
              <a:rPr 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AIM</a:t>
            </a:r>
            <a:endParaRPr lang="en-I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a:extLst>
              <a:ext uri="{FF2B5EF4-FFF2-40B4-BE49-F238E27FC236}">
                <a16:creationId xmlns:a16="http://schemas.microsoft.com/office/drawing/2014/main" id="{EBE9B6DA-727D-4A76-AAE8-4C568C5CCE92}"/>
              </a:ext>
            </a:extLst>
          </p:cNvPr>
          <p:cNvSpPr>
            <a:spLocks noGrp="1"/>
          </p:cNvSpPr>
          <p:nvPr>
            <p:ph idx="1"/>
          </p:nvPr>
        </p:nvSpPr>
        <p:spPr>
          <a:xfrm>
            <a:off x="371476" y="3051313"/>
            <a:ext cx="5495926" cy="3429000"/>
          </a:xfrm>
        </p:spPr>
        <p:txBody>
          <a:bodyPr>
            <a:normAutofit/>
          </a:bodyPr>
          <a:lstStyle/>
          <a:p>
            <a:pPr marL="0" indent="0">
              <a:buNone/>
            </a:pPr>
            <a:r>
              <a:rPr lang="en-GB" sz="2000" i="1" dirty="0"/>
              <a:t>This project will focus on making a speed camera without sensors and only with Image processing of videos.</a:t>
            </a:r>
            <a:endParaRPr lang="en-US" sz="2000" i="1" dirty="0"/>
          </a:p>
          <a:p>
            <a:pPr marL="0" indent="0">
              <a:buNone/>
            </a:pPr>
            <a:endParaRPr lang="en-IN" dirty="0"/>
          </a:p>
        </p:txBody>
      </p:sp>
      <p:sp>
        <p:nvSpPr>
          <p:cNvPr id="4" name="Slide Number Placeholder 3">
            <a:extLst>
              <a:ext uri="{FF2B5EF4-FFF2-40B4-BE49-F238E27FC236}">
                <a16:creationId xmlns:a16="http://schemas.microsoft.com/office/drawing/2014/main" id="{E6021E14-4B56-4D68-80EF-C9028FD9B516}"/>
              </a:ext>
            </a:extLst>
          </p:cNvPr>
          <p:cNvSpPr>
            <a:spLocks noGrp="1"/>
          </p:cNvSpPr>
          <p:nvPr>
            <p:ph type="sldNum" sz="quarter" idx="12"/>
          </p:nvPr>
        </p:nvSpPr>
        <p:spPr/>
        <p:txBody>
          <a:bodyPr/>
          <a:lstStyle/>
          <a:p>
            <a:fld id="{03DC2DEF-D2FE-4B45-ABA4-9F153FD1C98A}" type="slidenum">
              <a:rPr lang="en-US" noProof="0" smtClean="0"/>
              <a:t>3</a:t>
            </a:fld>
            <a:endParaRPr lang="en-US" noProof="0" dirty="0"/>
          </a:p>
        </p:txBody>
      </p:sp>
      <p:pic>
        <p:nvPicPr>
          <p:cNvPr id="8" name="Picture Placeholder 7">
            <a:extLst>
              <a:ext uri="{FF2B5EF4-FFF2-40B4-BE49-F238E27FC236}">
                <a16:creationId xmlns:a16="http://schemas.microsoft.com/office/drawing/2014/main" id="{7C888218-D144-43E4-A3FA-AE826F62B265}"/>
              </a:ext>
            </a:extLst>
          </p:cNvPr>
          <p:cNvPicPr>
            <a:picLocks noGrp="1" noChangeAspect="1"/>
          </p:cNvPicPr>
          <p:nvPr>
            <p:ph type="pic" sz="quarter" idx="10"/>
          </p:nvPr>
        </p:nvPicPr>
        <p:blipFill rotWithShape="1">
          <a:blip r:embed="rId3"/>
          <a:srcRect l="13165" r="13165"/>
          <a:stretch>
            <a:fillRect/>
          </a:stretch>
        </p:blipFill>
        <p:spPr/>
      </p:pic>
      <p:pic>
        <p:nvPicPr>
          <p:cNvPr id="10" name="Picture Placeholder 9">
            <a:extLst>
              <a:ext uri="{FF2B5EF4-FFF2-40B4-BE49-F238E27FC236}">
                <a16:creationId xmlns:a16="http://schemas.microsoft.com/office/drawing/2014/main" id="{A2413908-F0B2-4311-94C0-F58C54B4C746}"/>
              </a:ext>
            </a:extLst>
          </p:cNvPr>
          <p:cNvPicPr>
            <a:picLocks noGrp="1" noChangeAspect="1"/>
          </p:cNvPicPr>
          <p:nvPr>
            <p:ph type="pic" sz="quarter" idx="11"/>
          </p:nvPr>
        </p:nvPicPr>
        <p:blipFill rotWithShape="1">
          <a:blip r:embed="rId4"/>
          <a:srcRect l="350" r="34855"/>
          <a:stretch/>
        </p:blipFill>
        <p:spPr>
          <a:xfrm>
            <a:off x="6498424" y="3448397"/>
            <a:ext cx="2692800" cy="2772320"/>
          </a:xfrm>
        </p:spPr>
      </p:pic>
    </p:spTree>
    <p:extLst>
      <p:ext uri="{BB962C8B-B14F-4D97-AF65-F5344CB8AC3E}">
        <p14:creationId xmlns:p14="http://schemas.microsoft.com/office/powerpoint/2010/main" val="267631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B1F6-871E-4141-A233-FC9879A2880B}"/>
              </a:ext>
            </a:extLst>
          </p:cNvPr>
          <p:cNvSpPr>
            <a:spLocks noGrp="1"/>
          </p:cNvSpPr>
          <p:nvPr>
            <p:ph type="title"/>
          </p:nvPr>
        </p:nvSpPr>
        <p:spPr>
          <a:xfrm>
            <a:off x="490743" y="1026315"/>
            <a:ext cx="4448175" cy="1520824"/>
          </a:xfrm>
        </p:spPr>
        <p:txBody>
          <a:bodyPr/>
          <a:lstStyle/>
          <a:p>
            <a:r>
              <a:rPr lang="en-US"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CONCLUSION</a:t>
            </a:r>
            <a:endParaRPr lang="en-I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lide Number Placeholder 2">
            <a:extLst>
              <a:ext uri="{FF2B5EF4-FFF2-40B4-BE49-F238E27FC236}">
                <a16:creationId xmlns:a16="http://schemas.microsoft.com/office/drawing/2014/main" id="{F0BB7671-B4DB-4B53-BF1E-1454D67D4EED}"/>
              </a:ext>
            </a:extLst>
          </p:cNvPr>
          <p:cNvSpPr>
            <a:spLocks noGrp="1"/>
          </p:cNvSpPr>
          <p:nvPr>
            <p:ph type="sldNum" sz="quarter" idx="12"/>
          </p:nvPr>
        </p:nvSpPr>
        <p:spPr/>
        <p:txBody>
          <a:bodyPr/>
          <a:lstStyle/>
          <a:p>
            <a:fld id="{03DC2DEF-D2FE-4B45-ABA4-9F153FD1C98A}" type="slidenum">
              <a:rPr lang="en-US" noProof="0" smtClean="0"/>
              <a:t>30</a:t>
            </a:fld>
            <a:endParaRPr lang="en-US" noProof="0" dirty="0"/>
          </a:p>
        </p:txBody>
      </p:sp>
      <p:sp>
        <p:nvSpPr>
          <p:cNvPr id="5" name="Content Placeholder 4">
            <a:extLst>
              <a:ext uri="{FF2B5EF4-FFF2-40B4-BE49-F238E27FC236}">
                <a16:creationId xmlns:a16="http://schemas.microsoft.com/office/drawing/2014/main" id="{670C8FAD-C429-4FEB-AE9A-01188A033621}"/>
              </a:ext>
            </a:extLst>
          </p:cNvPr>
          <p:cNvSpPr>
            <a:spLocks noGrp="1"/>
          </p:cNvSpPr>
          <p:nvPr>
            <p:ph sz="half" idx="1"/>
          </p:nvPr>
        </p:nvSpPr>
        <p:spPr>
          <a:xfrm>
            <a:off x="371474" y="3118776"/>
            <a:ext cx="5724525" cy="3081922"/>
          </a:xfrm>
          <a:solidFill>
            <a:schemeClr val="bg1"/>
          </a:solidFill>
        </p:spPr>
        <p:txBody>
          <a:bodyPr>
            <a:normAutofit/>
          </a:bodyPr>
          <a:lstStyle/>
          <a:p>
            <a:pPr marL="0" indent="0">
              <a:buNone/>
            </a:pPr>
            <a:r>
              <a:rPr lang="en-US" sz="2000" b="0" i="1" dirty="0">
                <a:solidFill>
                  <a:srgbClr val="000000"/>
                </a:solidFill>
                <a:effectLst/>
              </a:rPr>
              <a:t>The proposed methodology involves the vehicle speed estimation which is done by using the image processing technique. </a:t>
            </a:r>
          </a:p>
          <a:p>
            <a:pPr marL="0" indent="0">
              <a:buNone/>
            </a:pPr>
            <a:r>
              <a:rPr lang="en-US" sz="2000" i="1" dirty="0">
                <a:solidFill>
                  <a:srgbClr val="000000"/>
                </a:solidFill>
              </a:rPr>
              <a:t>So</a:t>
            </a:r>
            <a:r>
              <a:rPr lang="en-US" sz="2000" b="0" i="1" dirty="0">
                <a:solidFill>
                  <a:srgbClr val="000000"/>
                </a:solidFill>
                <a:effectLst/>
              </a:rPr>
              <a:t>, it can be concluded that speed estimation through video image processing is more efficient and economical than radar technology.</a:t>
            </a:r>
            <a:endParaRPr lang="en-IN" sz="2000" i="1" dirty="0"/>
          </a:p>
        </p:txBody>
      </p:sp>
      <p:pic>
        <p:nvPicPr>
          <p:cNvPr id="12" name="Picture Placeholder 11">
            <a:extLst>
              <a:ext uri="{FF2B5EF4-FFF2-40B4-BE49-F238E27FC236}">
                <a16:creationId xmlns:a16="http://schemas.microsoft.com/office/drawing/2014/main" id="{E4052C3A-21A2-4067-82D3-3EDED7D8FF33}"/>
              </a:ext>
            </a:extLst>
          </p:cNvPr>
          <p:cNvPicPr>
            <a:picLocks noGrp="1" noChangeAspect="1"/>
          </p:cNvPicPr>
          <p:nvPr>
            <p:ph type="pic" sz="quarter" idx="15"/>
          </p:nvPr>
        </p:nvPicPr>
        <p:blipFill rotWithShape="1">
          <a:blip r:embed="rId3"/>
          <a:srcRect l="595" t="-331" r="64924" b="37471"/>
          <a:stretch/>
        </p:blipFill>
        <p:spPr>
          <a:xfrm>
            <a:off x="4938918" y="9938"/>
            <a:ext cx="7253081" cy="6190759"/>
          </a:xfrm>
        </p:spPr>
      </p:pic>
    </p:spTree>
    <p:extLst>
      <p:ext uri="{BB962C8B-B14F-4D97-AF65-F5344CB8AC3E}">
        <p14:creationId xmlns:p14="http://schemas.microsoft.com/office/powerpoint/2010/main" val="2677963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9089AC9-C5D1-4902-A3B2-B28AEA546F54}"/>
              </a:ext>
            </a:extLst>
          </p:cNvPr>
          <p:cNvPicPr>
            <a:picLocks noGrp="1" noChangeAspect="1"/>
          </p:cNvPicPr>
          <p:nvPr>
            <p:ph type="pic" sz="quarter" idx="13"/>
          </p:nvPr>
        </p:nvPicPr>
        <p:blipFill rotWithShape="1">
          <a:blip r:embed="rId2"/>
          <a:srcRect t="7771" b="7771"/>
          <a:stretch>
            <a:fillRect/>
          </a:stretch>
        </p:blipFill>
        <p:spPr/>
      </p:pic>
      <p:sp>
        <p:nvSpPr>
          <p:cNvPr id="9" name="TextBox 8">
            <a:extLst>
              <a:ext uri="{FF2B5EF4-FFF2-40B4-BE49-F238E27FC236}">
                <a16:creationId xmlns:a16="http://schemas.microsoft.com/office/drawing/2014/main" id="{7CD79616-C561-4F2A-9BB2-34C488F84E41}"/>
              </a:ext>
            </a:extLst>
          </p:cNvPr>
          <p:cNvSpPr txBox="1"/>
          <p:nvPr/>
        </p:nvSpPr>
        <p:spPr>
          <a:xfrm>
            <a:off x="3813313" y="1905506"/>
            <a:ext cx="4565374" cy="3046988"/>
          </a:xfrm>
          <a:prstGeom prst="rect">
            <a:avLst/>
          </a:prstGeom>
          <a:noFill/>
        </p:spPr>
        <p:txBody>
          <a:bodyPr wrap="square" rtlCol="0">
            <a:spAutoFit/>
          </a:bodyPr>
          <a:lstStyle/>
          <a:p>
            <a:pPr algn="ctr"/>
            <a:r>
              <a:rPr lang="en-US" sz="9600" b="1" dirty="0">
                <a:ln w="12700">
                  <a:solidFill>
                    <a:schemeClr val="tx1"/>
                  </a:solidFill>
                  <a:prstDash val="solid"/>
                </a:ln>
                <a:solidFill>
                  <a:schemeClr val="accent6"/>
                </a:solidFill>
                <a:effectLst>
                  <a:outerShdw dist="38100" dir="2640000" algn="bl" rotWithShape="0">
                    <a:schemeClr val="accent1"/>
                  </a:outerShdw>
                </a:effectLst>
              </a:rPr>
              <a:t>THANK</a:t>
            </a:r>
          </a:p>
          <a:p>
            <a:pPr algn="ctr"/>
            <a:r>
              <a:rPr lang="en-US" sz="9600" b="1" dirty="0">
                <a:ln w="12700">
                  <a:solidFill>
                    <a:schemeClr val="tx1"/>
                  </a:solidFill>
                  <a:prstDash val="solid"/>
                </a:ln>
                <a:solidFill>
                  <a:schemeClr val="accent6"/>
                </a:solidFill>
                <a:effectLst>
                  <a:outerShdw dist="38100" dir="2640000" algn="bl" rotWithShape="0">
                    <a:schemeClr val="accent1"/>
                  </a:outerShdw>
                </a:effectLst>
              </a:rPr>
              <a:t>YOU</a:t>
            </a:r>
            <a:endParaRPr lang="en-IN" sz="9600" b="1" dirty="0">
              <a:ln w="12700">
                <a:solidFill>
                  <a:schemeClr val="tx1"/>
                </a:solidFill>
                <a:prstDash val="solid"/>
              </a:ln>
              <a:solidFill>
                <a:schemeClr val="accent6"/>
              </a:solidFill>
              <a:effectLst>
                <a:outerShdw dist="38100" dir="2640000" algn="bl" rotWithShape="0">
                  <a:schemeClr val="accent1"/>
                </a:outerShdw>
              </a:effectLst>
            </a:endParaRPr>
          </a:p>
        </p:txBody>
      </p:sp>
    </p:spTree>
    <p:extLst>
      <p:ext uri="{BB962C8B-B14F-4D97-AF65-F5344CB8AC3E}">
        <p14:creationId xmlns:p14="http://schemas.microsoft.com/office/powerpoint/2010/main" val="338681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Introduction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lstStyle/>
          <a:p>
            <a:pPr marL="0" indent="0">
              <a:buNone/>
            </a:pPr>
            <a:r>
              <a:rPr lang="en-US" b="0" i="1" dirty="0">
                <a:solidFill>
                  <a:srgbClr val="292929"/>
                </a:solidFill>
                <a:effectLst/>
              </a:rPr>
              <a:t>Vehicle detection is one of the widely used features by companies and organizations these days. This technology uses computer vision to detect different types of vehicles in a video or real-time via a camera. It finds its applications in traffic control, car tracking, creating parking sensors and many more.</a:t>
            </a:r>
            <a:endParaRPr lang="en-US" i="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8" name="Picture Placeholder 7">
            <a:extLst>
              <a:ext uri="{FF2B5EF4-FFF2-40B4-BE49-F238E27FC236}">
                <a16:creationId xmlns:a16="http://schemas.microsoft.com/office/drawing/2014/main" id="{B27F7EA4-0D8D-4F18-ADD9-325F5DB7695F}"/>
              </a:ext>
            </a:extLst>
          </p:cNvPr>
          <p:cNvPicPr>
            <a:picLocks noGrp="1" noChangeAspect="1"/>
          </p:cNvPicPr>
          <p:nvPr>
            <p:ph type="pic" sz="quarter" idx="13"/>
          </p:nvPr>
        </p:nvPicPr>
        <p:blipFill rotWithShape="1">
          <a:blip r:embed="rId3"/>
          <a:srcRect l="10274" t="6908" r="10418" b="4731"/>
          <a:stretch/>
        </p:blipFill>
        <p:spPr>
          <a:xfrm>
            <a:off x="377504" y="1015069"/>
            <a:ext cx="5872577" cy="4991448"/>
          </a:xfrm>
          <a:ln>
            <a:solidFill>
              <a:schemeClr val="bg1"/>
            </a:solidFill>
          </a:ln>
        </p:spPr>
      </p:pic>
    </p:spTree>
    <p:extLst>
      <p:ext uri="{BB962C8B-B14F-4D97-AF65-F5344CB8AC3E}">
        <p14:creationId xmlns:p14="http://schemas.microsoft.com/office/powerpoint/2010/main" val="1300311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134936"/>
            <a:ext cx="11520487" cy="758824"/>
          </a:xfrm>
        </p:spPr>
        <p:txBody>
          <a:bodyPr/>
          <a:lstStyle/>
          <a:p>
            <a:r>
              <a:rPr 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Software Used</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611604" y="3175138"/>
            <a:ext cx="3143250" cy="1208018"/>
          </a:xfrm>
        </p:spPr>
        <p:txBody>
          <a:bodyPr>
            <a:normAutofit fontScale="85000" lnSpcReduction="20000"/>
          </a:bodyPr>
          <a:lstStyle/>
          <a:p>
            <a:r>
              <a:rPr lang="en-US" sz="2400" b="1" i="1" dirty="0"/>
              <a:t>Python IDE (</a:t>
            </a:r>
            <a:r>
              <a:rPr lang="en-US" sz="2400" b="1" i="1" dirty="0" err="1"/>
              <a:t>Pycharm</a:t>
            </a:r>
            <a:r>
              <a:rPr lang="en-US" sz="2400" b="1" i="1" dirty="0"/>
              <a:t> and VS Code)</a:t>
            </a:r>
          </a:p>
          <a:p>
            <a:r>
              <a:rPr lang="en-US" sz="2400" b="1" i="1" dirty="0"/>
              <a:t>OpenCV</a:t>
            </a:r>
          </a:p>
          <a:p>
            <a:r>
              <a:rPr lang="en-US" sz="2400" b="1" i="1" dirty="0" err="1"/>
              <a:t>Numpy</a:t>
            </a:r>
            <a:endParaRPr lang="en-US" sz="2400" b="1" i="1" dirty="0"/>
          </a:p>
          <a:p>
            <a:pPr marL="0" indent="0">
              <a:buNone/>
            </a:pPr>
            <a:endParaRPr lang="en-US" dirty="0"/>
          </a:p>
        </p:txBody>
      </p:sp>
      <p:pic>
        <p:nvPicPr>
          <p:cNvPr id="16" name="Content Placeholder 15">
            <a:extLst>
              <a:ext uri="{FF2B5EF4-FFF2-40B4-BE49-F238E27FC236}">
                <a16:creationId xmlns:a16="http://schemas.microsoft.com/office/drawing/2014/main" id="{ACFA8F85-5069-4CC5-B197-106F2B1CAE7D}"/>
              </a:ext>
            </a:extLst>
          </p:cNvPr>
          <p:cNvPicPr>
            <a:picLocks noGrp="1" noChangeAspect="1"/>
          </p:cNvPicPr>
          <p:nvPr>
            <p:ph sz="half" idx="2"/>
          </p:nvPr>
        </p:nvPicPr>
        <p:blipFill>
          <a:blip r:embed="rId3"/>
          <a:stretch>
            <a:fillRect/>
          </a:stretch>
        </p:blipFill>
        <p:spPr>
          <a:xfrm>
            <a:off x="8451850" y="1948071"/>
            <a:ext cx="3141663" cy="3717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5</a:t>
            </a:fld>
            <a:endParaRPr lang="en-US" dirty="0"/>
          </a:p>
        </p:txBody>
      </p:sp>
      <p:pic>
        <p:nvPicPr>
          <p:cNvPr id="9" name="Picture Placeholder 13">
            <a:extLst>
              <a:ext uri="{FF2B5EF4-FFF2-40B4-BE49-F238E27FC236}">
                <a16:creationId xmlns:a16="http://schemas.microsoft.com/office/drawing/2014/main" id="{23262658-7463-4F84-957D-1C4B05F7FD97}"/>
              </a:ext>
            </a:extLst>
          </p:cNvPr>
          <p:cNvPicPr>
            <a:picLocks noChangeAspect="1"/>
          </p:cNvPicPr>
          <p:nvPr/>
        </p:nvPicPr>
        <p:blipFill rotWithShape="1">
          <a:blip r:embed="rId4"/>
          <a:srcRect l="8649" r="4251" b="4842"/>
          <a:stretch/>
        </p:blipFill>
        <p:spPr>
          <a:xfrm>
            <a:off x="3959812" y="3725934"/>
            <a:ext cx="4272376" cy="2706758"/>
          </a:xfrm>
          <a:prstGeom prst="rect">
            <a:avLst/>
          </a:prstGeom>
          <a:solidFill>
            <a:schemeClr val="bg1">
              <a:lumMod val="95000"/>
            </a:schemeClr>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Placeholder 12">
            <a:extLst>
              <a:ext uri="{FF2B5EF4-FFF2-40B4-BE49-F238E27FC236}">
                <a16:creationId xmlns:a16="http://schemas.microsoft.com/office/drawing/2014/main" id="{5F8ADB20-D9D8-4B01-8EB3-D91DEE14A250}"/>
              </a:ext>
            </a:extLst>
          </p:cNvPr>
          <p:cNvPicPr>
            <a:picLocks noGrp="1" noChangeAspect="1"/>
          </p:cNvPicPr>
          <p:nvPr>
            <p:ph type="pic" sz="quarter" idx="13"/>
          </p:nvPr>
        </p:nvPicPr>
        <p:blipFill rotWithShape="1">
          <a:blip r:embed="rId5"/>
          <a:srcRect l="7320" r="7320"/>
          <a:stretch>
            <a:fillRect/>
          </a:stretch>
        </p:blipFill>
        <p:spPr>
          <a:xfrm>
            <a:off x="3959812" y="1279537"/>
            <a:ext cx="4272376" cy="2502574"/>
          </a:xfrm>
          <a:ln w="38100">
            <a:solidFill>
              <a:schemeClr val="tx1"/>
            </a:solidFill>
          </a:ln>
        </p:spPr>
      </p:pic>
    </p:spTree>
    <p:extLst>
      <p:ext uri="{BB962C8B-B14F-4D97-AF65-F5344CB8AC3E}">
        <p14:creationId xmlns:p14="http://schemas.microsoft.com/office/powerpoint/2010/main" val="324238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E43E-871E-4D20-8E7E-3E5432CD4B54}"/>
              </a:ext>
            </a:extLst>
          </p:cNvPr>
          <p:cNvSpPr>
            <a:spLocks noGrp="1"/>
          </p:cNvSpPr>
          <p:nvPr>
            <p:ph type="title"/>
          </p:nvPr>
        </p:nvSpPr>
        <p:spPr>
          <a:xfrm>
            <a:off x="450983" y="1069142"/>
            <a:ext cx="4448175" cy="1520824"/>
          </a:xfrm>
        </p:spPr>
        <p:txBody>
          <a:bodyPr/>
          <a:lstStyle/>
          <a:p>
            <a:r>
              <a:rPr lang="en-US"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FEATURES</a:t>
            </a:r>
            <a:endParaRPr lang="en-I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lide Number Placeholder 2">
            <a:extLst>
              <a:ext uri="{FF2B5EF4-FFF2-40B4-BE49-F238E27FC236}">
                <a16:creationId xmlns:a16="http://schemas.microsoft.com/office/drawing/2014/main" id="{309794ED-0CA9-40A8-A6C9-B444F40C41CB}"/>
              </a:ext>
            </a:extLst>
          </p:cNvPr>
          <p:cNvSpPr>
            <a:spLocks noGrp="1"/>
          </p:cNvSpPr>
          <p:nvPr>
            <p:ph type="sldNum" sz="quarter" idx="12"/>
          </p:nvPr>
        </p:nvSpPr>
        <p:spPr/>
        <p:txBody>
          <a:bodyPr/>
          <a:lstStyle/>
          <a:p>
            <a:fld id="{03DC2DEF-D2FE-4B45-ABA4-9F153FD1C98A}" type="slidenum">
              <a:rPr lang="en-US" noProof="0" smtClean="0"/>
              <a:t>6</a:t>
            </a:fld>
            <a:endParaRPr lang="en-US" noProof="0" dirty="0"/>
          </a:p>
        </p:txBody>
      </p:sp>
      <p:sp>
        <p:nvSpPr>
          <p:cNvPr id="4" name="Content Placeholder 3">
            <a:extLst>
              <a:ext uri="{FF2B5EF4-FFF2-40B4-BE49-F238E27FC236}">
                <a16:creationId xmlns:a16="http://schemas.microsoft.com/office/drawing/2014/main" id="{A4C7B50D-0D7A-4BA3-A572-17E892FE7630}"/>
              </a:ext>
            </a:extLst>
          </p:cNvPr>
          <p:cNvSpPr>
            <a:spLocks noGrp="1"/>
          </p:cNvSpPr>
          <p:nvPr>
            <p:ph sz="half" idx="2"/>
          </p:nvPr>
        </p:nvSpPr>
        <p:spPr>
          <a:xfrm>
            <a:off x="3609563" y="3428999"/>
            <a:ext cx="2927311" cy="2771775"/>
          </a:xfrm>
        </p:spPr>
        <p:txBody>
          <a:bodyPr>
            <a:normAutofit/>
          </a:bodyPr>
          <a:lstStyle/>
          <a:p>
            <a:r>
              <a:rPr lang="en-IN" sz="2000" i="1" dirty="0"/>
              <a:t>Capture image of vehicle</a:t>
            </a:r>
          </a:p>
          <a:p>
            <a:r>
              <a:rPr lang="en-IN" sz="2000" i="1" dirty="0"/>
              <a:t>Count total number of vehicles</a:t>
            </a:r>
          </a:p>
          <a:p>
            <a:r>
              <a:rPr lang="en-IN" sz="2000" i="1" dirty="0"/>
              <a:t>Save data in the file</a:t>
            </a:r>
          </a:p>
          <a:p>
            <a:endParaRPr lang="en-IN" dirty="0"/>
          </a:p>
        </p:txBody>
      </p:sp>
      <p:sp>
        <p:nvSpPr>
          <p:cNvPr id="5" name="Content Placeholder 4">
            <a:extLst>
              <a:ext uri="{FF2B5EF4-FFF2-40B4-BE49-F238E27FC236}">
                <a16:creationId xmlns:a16="http://schemas.microsoft.com/office/drawing/2014/main" id="{16098FB7-8F34-41E0-A100-A8B4F5A51EB5}"/>
              </a:ext>
            </a:extLst>
          </p:cNvPr>
          <p:cNvSpPr>
            <a:spLocks noGrp="1"/>
          </p:cNvSpPr>
          <p:nvPr>
            <p:ph sz="half" idx="1"/>
          </p:nvPr>
        </p:nvSpPr>
        <p:spPr>
          <a:xfrm>
            <a:off x="371475" y="3486911"/>
            <a:ext cx="2926800" cy="2713787"/>
          </a:xfrm>
        </p:spPr>
        <p:txBody>
          <a:bodyPr>
            <a:normAutofit/>
          </a:bodyPr>
          <a:lstStyle/>
          <a:p>
            <a:r>
              <a:rPr lang="en-US" sz="2000" i="1" dirty="0"/>
              <a:t>Detecting the vehicle</a:t>
            </a:r>
          </a:p>
          <a:p>
            <a:r>
              <a:rPr lang="en-US" sz="2000" i="1" dirty="0"/>
              <a:t>Predicting the speed of vehicle</a:t>
            </a:r>
          </a:p>
          <a:p>
            <a:r>
              <a:rPr lang="en-US" sz="2000" i="1" dirty="0"/>
              <a:t>Give unique id to the vehicle </a:t>
            </a:r>
          </a:p>
        </p:txBody>
      </p:sp>
      <p:pic>
        <p:nvPicPr>
          <p:cNvPr id="8" name="Picture Placeholder 7">
            <a:extLst>
              <a:ext uri="{FF2B5EF4-FFF2-40B4-BE49-F238E27FC236}">
                <a16:creationId xmlns:a16="http://schemas.microsoft.com/office/drawing/2014/main" id="{E159CF56-8268-428A-BCA5-CD1D73D1B9A4}"/>
              </a:ext>
            </a:extLst>
          </p:cNvPr>
          <p:cNvPicPr>
            <a:picLocks noGrp="1" noChangeAspect="1"/>
          </p:cNvPicPr>
          <p:nvPr>
            <p:ph type="pic" sz="quarter" idx="15"/>
          </p:nvPr>
        </p:nvPicPr>
        <p:blipFill rotWithShape="1">
          <a:blip r:embed="rId3"/>
          <a:srcRect l="23103" r="23103"/>
          <a:stretch>
            <a:fillRect/>
          </a:stretch>
        </p:blipFill>
        <p:spPr>
          <a:xfrm>
            <a:off x="4908413" y="-4277"/>
            <a:ext cx="7283587" cy="6204975"/>
          </a:xfrm>
        </p:spPr>
      </p:pic>
    </p:spTree>
    <p:extLst>
      <p:ext uri="{BB962C8B-B14F-4D97-AF65-F5344CB8AC3E}">
        <p14:creationId xmlns:p14="http://schemas.microsoft.com/office/powerpoint/2010/main" val="231273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5441-A902-4DFA-A803-80842B35AC26}"/>
              </a:ext>
            </a:extLst>
          </p:cNvPr>
          <p:cNvSpPr>
            <a:spLocks noGrp="1"/>
          </p:cNvSpPr>
          <p:nvPr>
            <p:ph type="title"/>
          </p:nvPr>
        </p:nvSpPr>
        <p:spPr>
          <a:xfrm>
            <a:off x="421170" y="1026315"/>
            <a:ext cx="4448175" cy="1520824"/>
          </a:xfrm>
        </p:spPr>
        <p:txBody>
          <a:bodyPr/>
          <a:lstStyle/>
          <a:p>
            <a:r>
              <a:rPr lang="en-US"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USE/NEED</a:t>
            </a:r>
            <a:endParaRPr lang="en-I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lide Number Placeholder 2">
            <a:extLst>
              <a:ext uri="{FF2B5EF4-FFF2-40B4-BE49-F238E27FC236}">
                <a16:creationId xmlns:a16="http://schemas.microsoft.com/office/drawing/2014/main" id="{4EC2A0EB-40EA-41F5-8EC3-603ED992A058}"/>
              </a:ext>
            </a:extLst>
          </p:cNvPr>
          <p:cNvSpPr>
            <a:spLocks noGrp="1"/>
          </p:cNvSpPr>
          <p:nvPr>
            <p:ph type="sldNum" sz="quarter" idx="12"/>
          </p:nvPr>
        </p:nvSpPr>
        <p:spPr/>
        <p:txBody>
          <a:bodyPr/>
          <a:lstStyle/>
          <a:p>
            <a:fld id="{03DC2DEF-D2FE-4B45-ABA4-9F153FD1C98A}" type="slidenum">
              <a:rPr lang="en-US" noProof="0" smtClean="0"/>
              <a:t>7</a:t>
            </a:fld>
            <a:endParaRPr lang="en-US" noProof="0" dirty="0"/>
          </a:p>
        </p:txBody>
      </p:sp>
      <p:sp>
        <p:nvSpPr>
          <p:cNvPr id="4" name="Content Placeholder 3">
            <a:extLst>
              <a:ext uri="{FF2B5EF4-FFF2-40B4-BE49-F238E27FC236}">
                <a16:creationId xmlns:a16="http://schemas.microsoft.com/office/drawing/2014/main" id="{4962A804-9600-4483-9BAA-BF883D9C6B82}"/>
              </a:ext>
            </a:extLst>
          </p:cNvPr>
          <p:cNvSpPr>
            <a:spLocks noGrp="1"/>
          </p:cNvSpPr>
          <p:nvPr>
            <p:ph sz="half" idx="2"/>
          </p:nvPr>
        </p:nvSpPr>
        <p:spPr>
          <a:xfrm>
            <a:off x="3609563" y="3522518"/>
            <a:ext cx="2927311" cy="2678256"/>
          </a:xfrm>
        </p:spPr>
        <p:txBody>
          <a:bodyPr/>
          <a:lstStyle/>
          <a:p>
            <a:r>
              <a:rPr lang="en-US" i="1" dirty="0">
                <a:solidFill>
                  <a:srgbClr val="000000"/>
                </a:solidFill>
                <a:latin typeface="Cambria" panose="02040503050406030204" pitchFamily="18" charset="0"/>
                <a:ea typeface="Cambria" panose="02040503050406030204" pitchFamily="18" charset="0"/>
              </a:rPr>
              <a:t>Vehicle crash occurrences </a:t>
            </a:r>
          </a:p>
          <a:p>
            <a:r>
              <a:rPr lang="en-US" i="1" dirty="0">
                <a:solidFill>
                  <a:srgbClr val="000000"/>
                </a:solidFill>
                <a:latin typeface="Cambria" panose="02040503050406030204" pitchFamily="18" charset="0"/>
                <a:ea typeface="Cambria" panose="02040503050406030204" pitchFamily="18" charset="0"/>
              </a:rPr>
              <a:t>Traffic peak times in roadways </a:t>
            </a:r>
            <a:endParaRPr lang="en-IN" dirty="0">
              <a:latin typeface="Cambria" panose="02040503050406030204" pitchFamily="18" charset="0"/>
              <a:ea typeface="Cambria" panose="02040503050406030204" pitchFamily="18" charset="0"/>
            </a:endParaRPr>
          </a:p>
          <a:p>
            <a:endParaRPr lang="en-IN" dirty="0"/>
          </a:p>
        </p:txBody>
      </p:sp>
      <p:sp>
        <p:nvSpPr>
          <p:cNvPr id="5" name="Content Placeholder 4">
            <a:extLst>
              <a:ext uri="{FF2B5EF4-FFF2-40B4-BE49-F238E27FC236}">
                <a16:creationId xmlns:a16="http://schemas.microsoft.com/office/drawing/2014/main" id="{44B07486-6F8E-47F4-8216-CED9878A2472}"/>
              </a:ext>
            </a:extLst>
          </p:cNvPr>
          <p:cNvSpPr>
            <a:spLocks noGrp="1"/>
          </p:cNvSpPr>
          <p:nvPr>
            <p:ph sz="half" idx="1"/>
          </p:nvPr>
        </p:nvSpPr>
        <p:spPr>
          <a:xfrm>
            <a:off x="371475" y="3118699"/>
            <a:ext cx="2926800" cy="3081999"/>
          </a:xfrm>
        </p:spPr>
        <p:txBody>
          <a:bodyPr>
            <a:normAutofit/>
          </a:bodyPr>
          <a:lstStyle/>
          <a:p>
            <a:pPr marL="0" indent="0" algn="l">
              <a:buNone/>
            </a:pPr>
            <a:endParaRPr lang="en-IN" sz="1800" b="0" i="0" u="none" strike="noStrike" baseline="0" dirty="0">
              <a:solidFill>
                <a:srgbClr val="000000"/>
              </a:solidFill>
              <a:latin typeface="Cambria" panose="02040503050406030204" pitchFamily="18" charset="0"/>
            </a:endParaRPr>
          </a:p>
          <a:p>
            <a:r>
              <a:rPr lang="en-US" sz="1800" b="0" i="1" u="none" strike="noStrike" baseline="0" dirty="0">
                <a:solidFill>
                  <a:srgbClr val="000000"/>
                </a:solidFill>
                <a:latin typeface="Cambria" panose="02040503050406030204" pitchFamily="18" charset="0"/>
              </a:rPr>
              <a:t> To detect the speed of the moving vehicles </a:t>
            </a:r>
          </a:p>
          <a:p>
            <a:r>
              <a:rPr lang="en-US" sz="1800" b="0" i="1" u="none" strike="noStrike" baseline="0" dirty="0">
                <a:solidFill>
                  <a:srgbClr val="000000"/>
                </a:solidFill>
                <a:latin typeface="Cambria" panose="02040503050406030204" pitchFamily="18" charset="0"/>
              </a:rPr>
              <a:t> To limit the speed of the vehicles</a:t>
            </a:r>
          </a:p>
          <a:p>
            <a:r>
              <a:rPr lang="en-US" i="1" dirty="0">
                <a:solidFill>
                  <a:srgbClr val="000000"/>
                </a:solidFill>
                <a:latin typeface="Cambria" panose="02040503050406030204" pitchFamily="18" charset="0"/>
                <a:ea typeface="Cambria" panose="02040503050406030204" pitchFamily="18" charset="0"/>
              </a:rPr>
              <a:t>Provides appropriate information about traffic flow</a:t>
            </a:r>
          </a:p>
          <a:p>
            <a:endParaRPr lang="en-IN" sz="1800" b="0" i="1" u="none" strike="noStrike" baseline="0" dirty="0">
              <a:solidFill>
                <a:srgbClr val="000000"/>
              </a:solidFill>
              <a:latin typeface="Times New Roman" panose="02020603050405020304" pitchFamily="18" charset="0"/>
            </a:endParaRPr>
          </a:p>
        </p:txBody>
      </p:sp>
      <p:pic>
        <p:nvPicPr>
          <p:cNvPr id="8" name="Picture Placeholder 7">
            <a:extLst>
              <a:ext uri="{FF2B5EF4-FFF2-40B4-BE49-F238E27FC236}">
                <a16:creationId xmlns:a16="http://schemas.microsoft.com/office/drawing/2014/main" id="{235BD947-110D-4CC7-B51F-5281DE153CC2}"/>
              </a:ext>
            </a:extLst>
          </p:cNvPr>
          <p:cNvPicPr>
            <a:picLocks noGrp="1" noChangeAspect="1"/>
          </p:cNvPicPr>
          <p:nvPr>
            <p:ph type="pic" sz="quarter" idx="15"/>
          </p:nvPr>
        </p:nvPicPr>
        <p:blipFill rotWithShape="1">
          <a:blip r:embed="rId3"/>
          <a:srcRect l="10840" r="10840"/>
          <a:stretch>
            <a:fillRect/>
          </a:stretch>
        </p:blipFill>
        <p:spPr/>
      </p:pic>
    </p:spTree>
    <p:extLst>
      <p:ext uri="{BB962C8B-B14F-4D97-AF65-F5344CB8AC3E}">
        <p14:creationId xmlns:p14="http://schemas.microsoft.com/office/powerpoint/2010/main" val="26897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312D7-68C6-4745-B257-03080DB8E587}"/>
              </a:ext>
            </a:extLst>
          </p:cNvPr>
          <p:cNvSpPr/>
          <p:nvPr/>
        </p:nvSpPr>
        <p:spPr>
          <a:xfrm>
            <a:off x="452130" y="1087231"/>
            <a:ext cx="2788482" cy="52359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58AB3CB-72CC-4F18-BBC0-27E4FB446853}"/>
              </a:ext>
            </a:extLst>
          </p:cNvPr>
          <p:cNvSpPr>
            <a:spLocks noGrp="1"/>
          </p:cNvSpPr>
          <p:nvPr>
            <p:ph type="title"/>
          </p:nvPr>
        </p:nvSpPr>
        <p:spPr/>
        <p:txBody>
          <a:bodyPr/>
          <a:lstStyle/>
          <a:p>
            <a:r>
              <a:rPr lang="en-US" dirty="0"/>
              <a:t>Four Main Parts of the Project</a:t>
            </a:r>
            <a:endParaRPr lang="en-IN" dirty="0"/>
          </a:p>
        </p:txBody>
      </p:sp>
      <p:sp>
        <p:nvSpPr>
          <p:cNvPr id="4" name="Slide Number Placeholder 3">
            <a:extLst>
              <a:ext uri="{FF2B5EF4-FFF2-40B4-BE49-F238E27FC236}">
                <a16:creationId xmlns:a16="http://schemas.microsoft.com/office/drawing/2014/main" id="{F6615EC3-E018-4AB3-8F77-A2C3EE343C19}"/>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6" name="Rectangle 5">
            <a:extLst>
              <a:ext uri="{FF2B5EF4-FFF2-40B4-BE49-F238E27FC236}">
                <a16:creationId xmlns:a16="http://schemas.microsoft.com/office/drawing/2014/main" id="{DDAD0616-010C-448A-8D89-B9F19A81E521}"/>
              </a:ext>
            </a:extLst>
          </p:cNvPr>
          <p:cNvSpPr/>
          <p:nvPr/>
        </p:nvSpPr>
        <p:spPr>
          <a:xfrm>
            <a:off x="6232392" y="1087231"/>
            <a:ext cx="2640851" cy="5235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3CC8D47-D093-4A6B-A6BA-094E7842123D}"/>
              </a:ext>
            </a:extLst>
          </p:cNvPr>
          <p:cNvSpPr/>
          <p:nvPr/>
        </p:nvSpPr>
        <p:spPr>
          <a:xfrm>
            <a:off x="8989104" y="1064118"/>
            <a:ext cx="2788481" cy="5235988"/>
          </a:xfrm>
          <a:prstGeom prst="rect">
            <a:avLst/>
          </a:prstGeom>
          <a:ln w="190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9956D44-DDB2-4C94-8D93-8AD3A4DF280D}"/>
              </a:ext>
            </a:extLst>
          </p:cNvPr>
          <p:cNvSpPr txBox="1"/>
          <p:nvPr/>
        </p:nvSpPr>
        <p:spPr>
          <a:xfrm>
            <a:off x="779290" y="4336509"/>
            <a:ext cx="2044226" cy="1754326"/>
          </a:xfrm>
          <a:prstGeom prst="rect">
            <a:avLst/>
          </a:prstGeom>
          <a:noFill/>
          <a:ln w="19050">
            <a:solidFill>
              <a:schemeClr val="tx1"/>
            </a:solidFill>
          </a:ln>
        </p:spPr>
        <p:txBody>
          <a:bodyPr wrap="square" rtlCol="0">
            <a:spAutoFit/>
          </a:bodyPr>
          <a:lstStyle/>
          <a:p>
            <a:endParaRPr lang="en-US" dirty="0"/>
          </a:p>
          <a:p>
            <a:endParaRPr lang="en-US" dirty="0"/>
          </a:p>
          <a:p>
            <a:pPr algn="ctr"/>
            <a:r>
              <a:rPr lang="en-US" dirty="0">
                <a:solidFill>
                  <a:schemeClr val="bg1"/>
                </a:solidFill>
              </a:rPr>
              <a:t>VEHICLE DETECTION</a:t>
            </a:r>
            <a:r>
              <a:rPr lang="en-US" dirty="0"/>
              <a:t> </a:t>
            </a:r>
          </a:p>
          <a:p>
            <a:endParaRPr lang="en-US" dirty="0"/>
          </a:p>
          <a:p>
            <a:endParaRPr lang="en-IN" dirty="0"/>
          </a:p>
        </p:txBody>
      </p:sp>
      <p:sp>
        <p:nvSpPr>
          <p:cNvPr id="12" name="TextBox 11">
            <a:extLst>
              <a:ext uri="{FF2B5EF4-FFF2-40B4-BE49-F238E27FC236}">
                <a16:creationId xmlns:a16="http://schemas.microsoft.com/office/drawing/2014/main" id="{D881BA78-8FBF-48A7-B4BE-8B8BD961539A}"/>
              </a:ext>
            </a:extLst>
          </p:cNvPr>
          <p:cNvSpPr txBox="1"/>
          <p:nvPr/>
        </p:nvSpPr>
        <p:spPr>
          <a:xfrm>
            <a:off x="6553204" y="4357018"/>
            <a:ext cx="2070983" cy="1754326"/>
          </a:xfrm>
          <a:prstGeom prst="rect">
            <a:avLst/>
          </a:prstGeom>
          <a:noFill/>
          <a:ln w="19050">
            <a:solidFill>
              <a:schemeClr val="tx1"/>
            </a:solidFill>
          </a:ln>
        </p:spPr>
        <p:txBody>
          <a:bodyPr wrap="square" rtlCol="0">
            <a:spAutoFit/>
          </a:bodyPr>
          <a:lstStyle/>
          <a:p>
            <a:endParaRPr lang="en-US" dirty="0"/>
          </a:p>
          <a:p>
            <a:endParaRPr lang="en-US" dirty="0"/>
          </a:p>
          <a:p>
            <a:pPr algn="ctr"/>
            <a:r>
              <a:rPr lang="en-US" dirty="0">
                <a:solidFill>
                  <a:schemeClr val="bg1"/>
                </a:solidFill>
              </a:rPr>
              <a:t>SPEED</a:t>
            </a:r>
          </a:p>
          <a:p>
            <a:pPr algn="ctr"/>
            <a:r>
              <a:rPr lang="en-US" dirty="0">
                <a:solidFill>
                  <a:schemeClr val="bg1"/>
                </a:solidFill>
              </a:rPr>
              <a:t>ESTIMATION</a:t>
            </a:r>
            <a:r>
              <a:rPr lang="en-US" dirty="0"/>
              <a:t> </a:t>
            </a:r>
          </a:p>
          <a:p>
            <a:endParaRPr lang="en-US" dirty="0"/>
          </a:p>
          <a:p>
            <a:endParaRPr lang="en-IN" dirty="0"/>
          </a:p>
        </p:txBody>
      </p:sp>
      <p:sp>
        <p:nvSpPr>
          <p:cNvPr id="13" name="TextBox 12">
            <a:extLst>
              <a:ext uri="{FF2B5EF4-FFF2-40B4-BE49-F238E27FC236}">
                <a16:creationId xmlns:a16="http://schemas.microsoft.com/office/drawing/2014/main" id="{C022D00B-E5BB-4AAB-8461-4EC1FCC22803}"/>
              </a:ext>
            </a:extLst>
          </p:cNvPr>
          <p:cNvSpPr txBox="1"/>
          <p:nvPr/>
        </p:nvSpPr>
        <p:spPr>
          <a:xfrm>
            <a:off x="9271582" y="1250506"/>
            <a:ext cx="2174854" cy="1754326"/>
          </a:xfrm>
          <a:prstGeom prst="rect">
            <a:avLst/>
          </a:prstGeom>
          <a:noFill/>
          <a:ln w="19050">
            <a:solidFill>
              <a:schemeClr val="tx1"/>
            </a:solidFill>
          </a:ln>
        </p:spPr>
        <p:txBody>
          <a:bodyPr wrap="square" rtlCol="0">
            <a:spAutoFit/>
          </a:bodyPr>
          <a:lstStyle/>
          <a:p>
            <a:endParaRPr lang="en-US" dirty="0"/>
          </a:p>
          <a:p>
            <a:endParaRPr lang="en-US" dirty="0"/>
          </a:p>
          <a:p>
            <a:pPr algn="ctr"/>
            <a:r>
              <a:rPr lang="en-US" dirty="0">
                <a:solidFill>
                  <a:schemeClr val="bg1"/>
                </a:solidFill>
              </a:rPr>
              <a:t>SAVE </a:t>
            </a:r>
          </a:p>
          <a:p>
            <a:pPr algn="ctr"/>
            <a:r>
              <a:rPr lang="en-US" dirty="0">
                <a:solidFill>
                  <a:schemeClr val="bg1"/>
                </a:solidFill>
              </a:rPr>
              <a:t>DATA</a:t>
            </a:r>
            <a:endParaRPr lang="en-US" dirty="0"/>
          </a:p>
          <a:p>
            <a:endParaRPr lang="en-US" dirty="0"/>
          </a:p>
          <a:p>
            <a:endParaRPr lang="en-IN" dirty="0"/>
          </a:p>
        </p:txBody>
      </p:sp>
      <p:cxnSp>
        <p:nvCxnSpPr>
          <p:cNvPr id="16" name="Straight Connector 15">
            <a:extLst>
              <a:ext uri="{FF2B5EF4-FFF2-40B4-BE49-F238E27FC236}">
                <a16:creationId xmlns:a16="http://schemas.microsoft.com/office/drawing/2014/main" id="{B8DD546B-163E-43F6-BDEF-04FA48D54381}"/>
              </a:ext>
            </a:extLst>
          </p:cNvPr>
          <p:cNvCxnSpPr>
            <a:cxnSpLocks/>
          </p:cNvCxnSpPr>
          <p:nvPr/>
        </p:nvCxnSpPr>
        <p:spPr>
          <a:xfrm flipV="1">
            <a:off x="6365093" y="4128046"/>
            <a:ext cx="2375448" cy="474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E18CC2DF-A637-4210-898F-22D8AAFC3663}"/>
              </a:ext>
            </a:extLst>
          </p:cNvPr>
          <p:cNvCxnSpPr>
            <a:cxnSpLocks/>
          </p:cNvCxnSpPr>
          <p:nvPr/>
        </p:nvCxnSpPr>
        <p:spPr>
          <a:xfrm>
            <a:off x="9183358" y="3234517"/>
            <a:ext cx="2351302"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287029AA-91CC-46D0-B7C0-C226D1E77625}"/>
              </a:ext>
            </a:extLst>
          </p:cNvPr>
          <p:cNvSpPr/>
          <p:nvPr/>
        </p:nvSpPr>
        <p:spPr>
          <a:xfrm>
            <a:off x="3345382" y="1087231"/>
            <a:ext cx="2788482" cy="52359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349EEAE7-6759-49AA-A2CA-EBC809F4D205}"/>
              </a:ext>
            </a:extLst>
          </p:cNvPr>
          <p:cNvCxnSpPr>
            <a:cxnSpLocks/>
          </p:cNvCxnSpPr>
          <p:nvPr/>
        </p:nvCxnSpPr>
        <p:spPr>
          <a:xfrm>
            <a:off x="3441973" y="3267175"/>
            <a:ext cx="2581763" cy="611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C7DEEA66-BE34-4C2C-9FEB-14514C6797FA}"/>
              </a:ext>
            </a:extLst>
          </p:cNvPr>
          <p:cNvPicPr>
            <a:picLocks noChangeAspect="1"/>
          </p:cNvPicPr>
          <p:nvPr/>
        </p:nvPicPr>
        <p:blipFill>
          <a:blip r:embed="rId3"/>
          <a:stretch>
            <a:fillRect/>
          </a:stretch>
        </p:blipFill>
        <p:spPr>
          <a:xfrm>
            <a:off x="648236" y="1333789"/>
            <a:ext cx="2396270" cy="2493338"/>
          </a:xfrm>
          <a:prstGeom prst="rect">
            <a:avLst/>
          </a:prstGeom>
        </p:spPr>
      </p:pic>
      <p:pic>
        <p:nvPicPr>
          <p:cNvPr id="23" name="Picture 22">
            <a:extLst>
              <a:ext uri="{FF2B5EF4-FFF2-40B4-BE49-F238E27FC236}">
                <a16:creationId xmlns:a16="http://schemas.microsoft.com/office/drawing/2014/main" id="{7C70ED3D-EC86-45E7-9106-9B0110E83F81}"/>
              </a:ext>
            </a:extLst>
          </p:cNvPr>
          <p:cNvPicPr>
            <a:picLocks noChangeAspect="1"/>
          </p:cNvPicPr>
          <p:nvPr/>
        </p:nvPicPr>
        <p:blipFill>
          <a:blip r:embed="rId4"/>
          <a:stretch>
            <a:fillRect/>
          </a:stretch>
        </p:blipFill>
        <p:spPr>
          <a:xfrm>
            <a:off x="3829070" y="3646930"/>
            <a:ext cx="2037990" cy="2438400"/>
          </a:xfrm>
          <a:prstGeom prst="rect">
            <a:avLst/>
          </a:prstGeom>
        </p:spPr>
      </p:pic>
      <p:grpSp>
        <p:nvGrpSpPr>
          <p:cNvPr id="24" name="Group 23">
            <a:extLst>
              <a:ext uri="{FF2B5EF4-FFF2-40B4-BE49-F238E27FC236}">
                <a16:creationId xmlns:a16="http://schemas.microsoft.com/office/drawing/2014/main" id="{A4637E90-1C21-46B4-8760-DD8ECE708215}"/>
              </a:ext>
            </a:extLst>
          </p:cNvPr>
          <p:cNvGrpSpPr/>
          <p:nvPr/>
        </p:nvGrpSpPr>
        <p:grpSpPr>
          <a:xfrm>
            <a:off x="9024446" y="3404607"/>
            <a:ext cx="2690255" cy="3383475"/>
            <a:chOff x="2193232" y="3667545"/>
            <a:chExt cx="2890634" cy="3047995"/>
          </a:xfrm>
        </p:grpSpPr>
        <p:grpSp>
          <p:nvGrpSpPr>
            <p:cNvPr id="25" name="Group 24">
              <a:extLst>
                <a:ext uri="{FF2B5EF4-FFF2-40B4-BE49-F238E27FC236}">
                  <a16:creationId xmlns:a16="http://schemas.microsoft.com/office/drawing/2014/main" id="{4A796A22-92E8-47C5-91E4-947CDFBF4490}"/>
                </a:ext>
              </a:extLst>
            </p:cNvPr>
            <p:cNvGrpSpPr/>
            <p:nvPr/>
          </p:nvGrpSpPr>
          <p:grpSpPr>
            <a:xfrm>
              <a:off x="2193232" y="3700671"/>
              <a:ext cx="2890634" cy="3014869"/>
              <a:chOff x="2232989" y="4237384"/>
              <a:chExt cx="2890634" cy="3014869"/>
            </a:xfrm>
          </p:grpSpPr>
          <p:pic>
            <p:nvPicPr>
              <p:cNvPr id="29" name="Picture 28">
                <a:extLst>
                  <a:ext uri="{FF2B5EF4-FFF2-40B4-BE49-F238E27FC236}">
                    <a16:creationId xmlns:a16="http://schemas.microsoft.com/office/drawing/2014/main" id="{E805E096-03D0-44DB-A16A-E80228118396}"/>
                  </a:ext>
                </a:extLst>
              </p:cNvPr>
              <p:cNvPicPr>
                <a:picLocks noChangeAspect="1"/>
              </p:cNvPicPr>
              <p:nvPr/>
            </p:nvPicPr>
            <p:blipFill>
              <a:blip r:embed="rId5"/>
              <a:stretch>
                <a:fillRect/>
              </a:stretch>
            </p:blipFill>
            <p:spPr>
              <a:xfrm>
                <a:off x="2232989" y="4903305"/>
                <a:ext cx="1524003" cy="1524003"/>
              </a:xfrm>
              <a:prstGeom prst="rect">
                <a:avLst/>
              </a:prstGeom>
            </p:spPr>
          </p:pic>
          <p:pic>
            <p:nvPicPr>
              <p:cNvPr id="30" name="Picture 29">
                <a:extLst>
                  <a:ext uri="{FF2B5EF4-FFF2-40B4-BE49-F238E27FC236}">
                    <a16:creationId xmlns:a16="http://schemas.microsoft.com/office/drawing/2014/main" id="{57B574E8-7080-434F-9FCC-59130C388CB0}"/>
                  </a:ext>
                </a:extLst>
              </p:cNvPr>
              <p:cNvPicPr>
                <a:picLocks noChangeAspect="1"/>
              </p:cNvPicPr>
              <p:nvPr/>
            </p:nvPicPr>
            <p:blipFill>
              <a:blip r:embed="rId5"/>
              <a:stretch>
                <a:fillRect/>
              </a:stretch>
            </p:blipFill>
            <p:spPr>
              <a:xfrm>
                <a:off x="3192117" y="5320747"/>
                <a:ext cx="1931506" cy="1931506"/>
              </a:xfrm>
              <a:prstGeom prst="rect">
                <a:avLst/>
              </a:prstGeom>
            </p:spPr>
          </p:pic>
          <p:pic>
            <p:nvPicPr>
              <p:cNvPr id="31" name="Picture 30">
                <a:extLst>
                  <a:ext uri="{FF2B5EF4-FFF2-40B4-BE49-F238E27FC236}">
                    <a16:creationId xmlns:a16="http://schemas.microsoft.com/office/drawing/2014/main" id="{C461CD51-EA80-4D09-802C-75CCC636C1B2}"/>
                  </a:ext>
                </a:extLst>
              </p:cNvPr>
              <p:cNvPicPr>
                <a:picLocks noChangeAspect="1"/>
              </p:cNvPicPr>
              <p:nvPr/>
            </p:nvPicPr>
            <p:blipFill>
              <a:blip r:embed="rId5"/>
              <a:stretch>
                <a:fillRect/>
              </a:stretch>
            </p:blipFill>
            <p:spPr>
              <a:xfrm>
                <a:off x="3134137" y="4237384"/>
                <a:ext cx="1245709" cy="1245709"/>
              </a:xfrm>
              <a:prstGeom prst="rect">
                <a:avLst/>
              </a:prstGeom>
            </p:spPr>
          </p:pic>
        </p:grpSp>
        <p:sp>
          <p:nvSpPr>
            <p:cNvPr id="26" name="TextBox 25">
              <a:extLst>
                <a:ext uri="{FF2B5EF4-FFF2-40B4-BE49-F238E27FC236}">
                  <a16:creationId xmlns:a16="http://schemas.microsoft.com/office/drawing/2014/main" id="{B17AD05B-6547-4E65-9B14-4ACB39FD6D3C}"/>
                </a:ext>
              </a:extLst>
            </p:cNvPr>
            <p:cNvSpPr txBox="1"/>
            <p:nvPr/>
          </p:nvSpPr>
          <p:spPr>
            <a:xfrm>
              <a:off x="3964056" y="4946380"/>
              <a:ext cx="308113"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dirty="0"/>
                <a:t>1</a:t>
              </a:r>
              <a:endParaRPr lang="en-IN" b="1" dirty="0"/>
            </a:p>
          </p:txBody>
        </p:sp>
        <p:sp>
          <p:nvSpPr>
            <p:cNvPr id="27" name="TextBox 26">
              <a:extLst>
                <a:ext uri="{FF2B5EF4-FFF2-40B4-BE49-F238E27FC236}">
                  <a16:creationId xmlns:a16="http://schemas.microsoft.com/office/drawing/2014/main" id="{8A253410-1316-46A7-B471-A2307EF302C0}"/>
                </a:ext>
              </a:extLst>
            </p:cNvPr>
            <p:cNvSpPr txBox="1"/>
            <p:nvPr/>
          </p:nvSpPr>
          <p:spPr>
            <a:xfrm>
              <a:off x="3563177" y="3667545"/>
              <a:ext cx="308113"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dirty="0"/>
                <a:t>3</a:t>
              </a:r>
              <a:endParaRPr lang="en-IN" b="1" dirty="0"/>
            </a:p>
          </p:txBody>
        </p:sp>
        <p:sp>
          <p:nvSpPr>
            <p:cNvPr id="28" name="TextBox 27">
              <a:extLst>
                <a:ext uri="{FF2B5EF4-FFF2-40B4-BE49-F238E27FC236}">
                  <a16:creationId xmlns:a16="http://schemas.microsoft.com/office/drawing/2014/main" id="{0A6C8578-2F45-42D9-8469-961671CC2F63}"/>
                </a:ext>
              </a:extLst>
            </p:cNvPr>
            <p:cNvSpPr txBox="1"/>
            <p:nvPr/>
          </p:nvSpPr>
          <p:spPr>
            <a:xfrm>
              <a:off x="2801176" y="4427967"/>
              <a:ext cx="308113"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dirty="0"/>
                <a:t>2</a:t>
              </a:r>
              <a:endParaRPr lang="en-IN" b="1" dirty="0"/>
            </a:p>
          </p:txBody>
        </p:sp>
      </p:grpSp>
      <p:cxnSp>
        <p:nvCxnSpPr>
          <p:cNvPr id="33" name="Straight Connector 32">
            <a:extLst>
              <a:ext uri="{FF2B5EF4-FFF2-40B4-BE49-F238E27FC236}">
                <a16:creationId xmlns:a16="http://schemas.microsoft.com/office/drawing/2014/main" id="{59AA0BC1-F0E3-4427-AE7B-B23F8CF2EF31}"/>
              </a:ext>
            </a:extLst>
          </p:cNvPr>
          <p:cNvCxnSpPr>
            <a:cxnSpLocks/>
          </p:cNvCxnSpPr>
          <p:nvPr/>
        </p:nvCxnSpPr>
        <p:spPr>
          <a:xfrm flipV="1">
            <a:off x="639209" y="4128042"/>
            <a:ext cx="2375448" cy="474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0BF030D6-A646-461A-8C3E-0A80BF0E87A0}"/>
              </a:ext>
            </a:extLst>
          </p:cNvPr>
          <p:cNvSpPr txBox="1"/>
          <p:nvPr/>
        </p:nvSpPr>
        <p:spPr>
          <a:xfrm>
            <a:off x="3717510" y="1300040"/>
            <a:ext cx="2044226" cy="1477328"/>
          </a:xfrm>
          <a:prstGeom prst="rect">
            <a:avLst/>
          </a:prstGeom>
          <a:noFill/>
          <a:ln w="19050">
            <a:solidFill>
              <a:schemeClr val="tx1"/>
            </a:solidFill>
          </a:ln>
        </p:spPr>
        <p:txBody>
          <a:bodyPr wrap="square" rtlCol="0">
            <a:spAutoFit/>
          </a:bodyPr>
          <a:lstStyle/>
          <a:p>
            <a:endParaRPr lang="en-US" dirty="0"/>
          </a:p>
          <a:p>
            <a:endParaRPr lang="en-US" dirty="0"/>
          </a:p>
          <a:p>
            <a:pPr algn="ctr"/>
            <a:r>
              <a:rPr lang="en-US" dirty="0">
                <a:solidFill>
                  <a:schemeClr val="bg1"/>
                </a:solidFill>
              </a:rPr>
              <a:t>TRACKER</a:t>
            </a:r>
            <a:r>
              <a:rPr lang="en-US" dirty="0"/>
              <a:t> </a:t>
            </a:r>
          </a:p>
          <a:p>
            <a:endParaRPr lang="en-US" dirty="0"/>
          </a:p>
          <a:p>
            <a:endParaRPr lang="en-IN" dirty="0"/>
          </a:p>
        </p:txBody>
      </p:sp>
      <p:pic>
        <p:nvPicPr>
          <p:cNvPr id="19" name="Picture 18">
            <a:extLst>
              <a:ext uri="{FF2B5EF4-FFF2-40B4-BE49-F238E27FC236}">
                <a16:creationId xmlns:a16="http://schemas.microsoft.com/office/drawing/2014/main" id="{7D0B9549-3528-4799-9D7C-0D8A29F89C3F}"/>
              </a:ext>
            </a:extLst>
          </p:cNvPr>
          <p:cNvPicPr>
            <a:picLocks noChangeAspect="1"/>
          </p:cNvPicPr>
          <p:nvPr/>
        </p:nvPicPr>
        <p:blipFill rotWithShape="1">
          <a:blip r:embed="rId6"/>
          <a:srcRect l="25070" t="13773" r="24980" b="14525"/>
          <a:stretch/>
        </p:blipFill>
        <p:spPr>
          <a:xfrm>
            <a:off x="6317932" y="1369191"/>
            <a:ext cx="2541529" cy="2277739"/>
          </a:xfrm>
          <a:prstGeom prst="rect">
            <a:avLst/>
          </a:prstGeom>
        </p:spPr>
      </p:pic>
    </p:spTree>
    <p:extLst>
      <p:ext uri="{BB962C8B-B14F-4D97-AF65-F5344CB8AC3E}">
        <p14:creationId xmlns:p14="http://schemas.microsoft.com/office/powerpoint/2010/main" val="30266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par>
                          <p:cTn id="11" fill="hold">
                            <p:stCondLst>
                              <p:cond delay="1500"/>
                            </p:stCondLst>
                            <p:childTnLst>
                              <p:par>
                                <p:cTn id="12" presetID="14" presetClass="entr" presetSubtype="1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randombar(horizontal)">
                                      <p:cBhvr>
                                        <p:cTn id="14" dur="500"/>
                                        <p:tgtEl>
                                          <p:spTgt spid="2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500"/>
                                        <p:tgtEl>
                                          <p:spTgt spid="2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F0C31B-206C-47E3-B5C2-F296C42F46BE}"/>
              </a:ext>
            </a:extLst>
          </p:cNvPr>
          <p:cNvSpPr/>
          <p:nvPr/>
        </p:nvSpPr>
        <p:spPr>
          <a:xfrm>
            <a:off x="290459" y="838204"/>
            <a:ext cx="11611079" cy="5812472"/>
          </a:xfrm>
          <a:prstGeom prst="rect">
            <a:avLst/>
          </a:prstGeom>
          <a:solidFill>
            <a:srgbClr val="ECF2F8"/>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Title 2">
            <a:extLst>
              <a:ext uri="{FF2B5EF4-FFF2-40B4-BE49-F238E27FC236}">
                <a16:creationId xmlns:a16="http://schemas.microsoft.com/office/drawing/2014/main" id="{B1E42632-F409-46E8-9DB3-7950EF9B019C}"/>
              </a:ext>
            </a:extLst>
          </p:cNvPr>
          <p:cNvSpPr>
            <a:spLocks noGrp="1"/>
          </p:cNvSpPr>
          <p:nvPr>
            <p:ph type="ctrTitle"/>
          </p:nvPr>
        </p:nvSpPr>
        <p:spPr>
          <a:xfrm>
            <a:off x="290459" y="107197"/>
            <a:ext cx="11611079" cy="731007"/>
          </a:xfrm>
          <a:solidFill>
            <a:schemeClr val="bg1"/>
          </a:solidFill>
        </p:spPr>
        <p:txBody>
          <a:bodyPr>
            <a:normAutofit fontScale="90000"/>
          </a:bodyPr>
          <a:lstStyle/>
          <a:p>
            <a:r>
              <a:rPr lang="en-US"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PROJECT MODEL</a:t>
            </a:r>
            <a:endParaRPr lang="en-IN"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cxnSp>
        <p:nvCxnSpPr>
          <p:cNvPr id="90" name="Straight Connector 89">
            <a:extLst>
              <a:ext uri="{FF2B5EF4-FFF2-40B4-BE49-F238E27FC236}">
                <a16:creationId xmlns:a16="http://schemas.microsoft.com/office/drawing/2014/main" id="{D8D19A3E-DA35-49FB-87B1-599FF10F68F4}"/>
              </a:ext>
            </a:extLst>
          </p:cNvPr>
          <p:cNvCxnSpPr>
            <a:cxnSpLocks/>
          </p:cNvCxnSpPr>
          <p:nvPr/>
        </p:nvCxnSpPr>
        <p:spPr>
          <a:xfrm flipH="1" flipV="1">
            <a:off x="1714498" y="1762060"/>
            <a:ext cx="5188" cy="3976684"/>
          </a:xfrm>
          <a:prstGeom prst="line">
            <a:avLst/>
          </a:prstGeom>
        </p:spPr>
        <p:style>
          <a:lnRef idx="2">
            <a:schemeClr val="dk1"/>
          </a:lnRef>
          <a:fillRef idx="0">
            <a:schemeClr val="dk1"/>
          </a:fillRef>
          <a:effectRef idx="1">
            <a:schemeClr val="dk1"/>
          </a:effectRef>
          <a:fontRef idx="minor">
            <a:schemeClr val="tx1"/>
          </a:fontRef>
        </p:style>
      </p:cxnSp>
      <p:grpSp>
        <p:nvGrpSpPr>
          <p:cNvPr id="83" name="Group 82">
            <a:extLst>
              <a:ext uri="{FF2B5EF4-FFF2-40B4-BE49-F238E27FC236}">
                <a16:creationId xmlns:a16="http://schemas.microsoft.com/office/drawing/2014/main" id="{5462D9F0-862D-4138-9176-C1E520FF47F4}"/>
              </a:ext>
            </a:extLst>
          </p:cNvPr>
          <p:cNvGrpSpPr/>
          <p:nvPr/>
        </p:nvGrpSpPr>
        <p:grpSpPr>
          <a:xfrm>
            <a:off x="593176" y="2101681"/>
            <a:ext cx="2232699" cy="692807"/>
            <a:chOff x="-1753764" y="2363723"/>
            <a:chExt cx="1630609" cy="692807"/>
          </a:xfrm>
        </p:grpSpPr>
        <p:sp>
          <p:nvSpPr>
            <p:cNvPr id="84" name="Rectangle: Rounded Corners 83">
              <a:extLst>
                <a:ext uri="{FF2B5EF4-FFF2-40B4-BE49-F238E27FC236}">
                  <a16:creationId xmlns:a16="http://schemas.microsoft.com/office/drawing/2014/main" id="{CA18BF47-658D-434A-909D-11D7296327D1}"/>
                </a:ext>
              </a:extLst>
            </p:cNvPr>
            <p:cNvSpPr/>
            <p:nvPr/>
          </p:nvSpPr>
          <p:spPr>
            <a:xfrm>
              <a:off x="-1753764" y="2363723"/>
              <a:ext cx="1630609" cy="692807"/>
            </a:xfrm>
            <a:prstGeom prst="roundRect">
              <a:avLst/>
            </a:prstGeom>
            <a:solidFill>
              <a:srgbClr val="00ACA8"/>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5" name="TextBox 84">
              <a:extLst>
                <a:ext uri="{FF2B5EF4-FFF2-40B4-BE49-F238E27FC236}">
                  <a16:creationId xmlns:a16="http://schemas.microsoft.com/office/drawing/2014/main" id="{87D858A9-86F1-4EEC-AC4C-18CE76FC4A72}"/>
                </a:ext>
              </a:extLst>
            </p:cNvPr>
            <p:cNvSpPr txBox="1"/>
            <p:nvPr/>
          </p:nvSpPr>
          <p:spPr>
            <a:xfrm>
              <a:off x="-1724328" y="2392121"/>
              <a:ext cx="1559951" cy="369332"/>
            </a:xfrm>
            <a:prstGeom prst="rect">
              <a:avLst/>
            </a:prstGeom>
            <a:noFill/>
          </p:spPr>
          <p:txBody>
            <a:bodyPr wrap="square" rtlCol="0">
              <a:spAutoFit/>
            </a:bodyPr>
            <a:lstStyle/>
            <a:p>
              <a:pPr algn="ctr"/>
              <a:r>
                <a:rPr lang="en-US" dirty="0"/>
                <a:t>Input </a:t>
              </a:r>
              <a:r>
                <a:rPr lang="en-US" dirty="0" err="1"/>
                <a:t>Vedio</a:t>
              </a:r>
              <a:endParaRPr lang="en-IN" dirty="0"/>
            </a:p>
          </p:txBody>
        </p:sp>
      </p:grpSp>
      <p:grpSp>
        <p:nvGrpSpPr>
          <p:cNvPr id="38" name="Group 37">
            <a:extLst>
              <a:ext uri="{FF2B5EF4-FFF2-40B4-BE49-F238E27FC236}">
                <a16:creationId xmlns:a16="http://schemas.microsoft.com/office/drawing/2014/main" id="{DAD4AA37-0614-4A02-92C5-472F470C4A31}"/>
              </a:ext>
            </a:extLst>
          </p:cNvPr>
          <p:cNvGrpSpPr/>
          <p:nvPr/>
        </p:nvGrpSpPr>
        <p:grpSpPr>
          <a:xfrm>
            <a:off x="593176" y="2908557"/>
            <a:ext cx="2230451" cy="692807"/>
            <a:chOff x="-1753763" y="3081866"/>
            <a:chExt cx="1630609" cy="692807"/>
          </a:xfrm>
        </p:grpSpPr>
        <p:sp>
          <p:nvSpPr>
            <p:cNvPr id="39" name="Rectangle: Rounded Corners 38">
              <a:extLst>
                <a:ext uri="{FF2B5EF4-FFF2-40B4-BE49-F238E27FC236}">
                  <a16:creationId xmlns:a16="http://schemas.microsoft.com/office/drawing/2014/main" id="{9344ED50-6E13-4949-A689-BFC54D37DF4D}"/>
                </a:ext>
              </a:extLst>
            </p:cNvPr>
            <p:cNvSpPr/>
            <p:nvPr/>
          </p:nvSpPr>
          <p:spPr>
            <a:xfrm>
              <a:off x="-1753763" y="3081866"/>
              <a:ext cx="1630609" cy="692807"/>
            </a:xfrm>
            <a:prstGeom prst="roundRect">
              <a:avLst/>
            </a:prstGeom>
            <a:solidFill>
              <a:srgbClr val="00C4BF"/>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0" name="TextBox 39">
              <a:extLst>
                <a:ext uri="{FF2B5EF4-FFF2-40B4-BE49-F238E27FC236}">
                  <a16:creationId xmlns:a16="http://schemas.microsoft.com/office/drawing/2014/main" id="{8B320335-2B48-4F91-856A-00637DBCD157}"/>
                </a:ext>
              </a:extLst>
            </p:cNvPr>
            <p:cNvSpPr txBox="1"/>
            <p:nvPr/>
          </p:nvSpPr>
          <p:spPr>
            <a:xfrm>
              <a:off x="-1730910" y="3090311"/>
              <a:ext cx="1559951" cy="646331"/>
            </a:xfrm>
            <a:prstGeom prst="rect">
              <a:avLst/>
            </a:prstGeom>
            <a:noFill/>
          </p:spPr>
          <p:txBody>
            <a:bodyPr wrap="square" rtlCol="0">
              <a:spAutoFit/>
            </a:bodyPr>
            <a:lstStyle/>
            <a:p>
              <a:pPr algn="ctr"/>
              <a:r>
                <a:rPr lang="en-US" dirty="0"/>
                <a:t>Image Subtraction</a:t>
              </a:r>
              <a:endParaRPr lang="en-IN" dirty="0"/>
            </a:p>
          </p:txBody>
        </p:sp>
      </p:grpSp>
      <p:grpSp>
        <p:nvGrpSpPr>
          <p:cNvPr id="41" name="Group 40">
            <a:extLst>
              <a:ext uri="{FF2B5EF4-FFF2-40B4-BE49-F238E27FC236}">
                <a16:creationId xmlns:a16="http://schemas.microsoft.com/office/drawing/2014/main" id="{EB5636BE-AAE5-41E3-AA1D-5E2C7C763304}"/>
              </a:ext>
            </a:extLst>
          </p:cNvPr>
          <p:cNvGrpSpPr/>
          <p:nvPr/>
        </p:nvGrpSpPr>
        <p:grpSpPr>
          <a:xfrm>
            <a:off x="593176" y="3706409"/>
            <a:ext cx="2230451" cy="692807"/>
            <a:chOff x="-1730910" y="3791564"/>
            <a:chExt cx="1633983" cy="692807"/>
          </a:xfrm>
        </p:grpSpPr>
        <p:sp>
          <p:nvSpPr>
            <p:cNvPr id="42" name="Rectangle: Rounded Corners 41">
              <a:extLst>
                <a:ext uri="{FF2B5EF4-FFF2-40B4-BE49-F238E27FC236}">
                  <a16:creationId xmlns:a16="http://schemas.microsoft.com/office/drawing/2014/main" id="{C6CD02F1-4DC2-44C8-8F3A-79A1508B65AF}"/>
                </a:ext>
              </a:extLst>
            </p:cNvPr>
            <p:cNvSpPr/>
            <p:nvPr/>
          </p:nvSpPr>
          <p:spPr>
            <a:xfrm>
              <a:off x="-1727536" y="3791564"/>
              <a:ext cx="1630609" cy="692807"/>
            </a:xfrm>
            <a:prstGeom prst="roundRect">
              <a:avLst/>
            </a:prstGeom>
            <a:solidFill>
              <a:srgbClr val="00DED9"/>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6668E58D-2C2B-4AD7-814B-7B341080AF46}"/>
                </a:ext>
              </a:extLst>
            </p:cNvPr>
            <p:cNvSpPr txBox="1"/>
            <p:nvPr/>
          </p:nvSpPr>
          <p:spPr>
            <a:xfrm flipH="1">
              <a:off x="-1730910" y="3800009"/>
              <a:ext cx="1607755" cy="646331"/>
            </a:xfrm>
            <a:prstGeom prst="rect">
              <a:avLst/>
            </a:prstGeom>
            <a:noFill/>
          </p:spPr>
          <p:txBody>
            <a:bodyPr wrap="square" rtlCol="0">
              <a:spAutoFit/>
            </a:bodyPr>
            <a:lstStyle/>
            <a:p>
              <a:pPr algn="ctr"/>
              <a:r>
                <a:rPr lang="en-US" dirty="0"/>
                <a:t>Masking and Erosion</a:t>
              </a:r>
              <a:endParaRPr lang="en-IN" dirty="0"/>
            </a:p>
          </p:txBody>
        </p:sp>
      </p:grpSp>
      <p:grpSp>
        <p:nvGrpSpPr>
          <p:cNvPr id="44" name="Group 43">
            <a:extLst>
              <a:ext uri="{FF2B5EF4-FFF2-40B4-BE49-F238E27FC236}">
                <a16:creationId xmlns:a16="http://schemas.microsoft.com/office/drawing/2014/main" id="{8BE5F7B9-8A45-4C5C-9DE7-6E90B61F1DAE}"/>
              </a:ext>
            </a:extLst>
          </p:cNvPr>
          <p:cNvGrpSpPr/>
          <p:nvPr/>
        </p:nvGrpSpPr>
        <p:grpSpPr>
          <a:xfrm>
            <a:off x="593176" y="4519295"/>
            <a:ext cx="2225845" cy="692807"/>
            <a:chOff x="-1754812" y="4518152"/>
            <a:chExt cx="1657885" cy="692807"/>
          </a:xfrm>
        </p:grpSpPr>
        <p:sp>
          <p:nvSpPr>
            <p:cNvPr id="45" name="Rectangle: Rounded Corners 44">
              <a:extLst>
                <a:ext uri="{FF2B5EF4-FFF2-40B4-BE49-F238E27FC236}">
                  <a16:creationId xmlns:a16="http://schemas.microsoft.com/office/drawing/2014/main" id="{95B326AD-F545-4216-A1A4-A1C96C85DD6C}"/>
                </a:ext>
              </a:extLst>
            </p:cNvPr>
            <p:cNvSpPr/>
            <p:nvPr/>
          </p:nvSpPr>
          <p:spPr>
            <a:xfrm>
              <a:off x="-1727536" y="4518152"/>
              <a:ext cx="1630609" cy="692807"/>
            </a:xfrm>
            <a:prstGeom prst="roundRect">
              <a:avLst/>
            </a:prstGeom>
            <a:solidFill>
              <a:schemeClr val="accent6">
                <a:lumMod val="60000"/>
                <a:lumOff val="40000"/>
              </a:schemeClr>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46" name="TextBox 45">
              <a:extLst>
                <a:ext uri="{FF2B5EF4-FFF2-40B4-BE49-F238E27FC236}">
                  <a16:creationId xmlns:a16="http://schemas.microsoft.com/office/drawing/2014/main" id="{CC3B9287-3A9D-44AB-AB54-C6AF5AA03CFD}"/>
                </a:ext>
              </a:extLst>
            </p:cNvPr>
            <p:cNvSpPr txBox="1"/>
            <p:nvPr/>
          </p:nvSpPr>
          <p:spPr>
            <a:xfrm flipH="1">
              <a:off x="-1754812" y="4526597"/>
              <a:ext cx="1607753" cy="646331"/>
            </a:xfrm>
            <a:prstGeom prst="rect">
              <a:avLst/>
            </a:prstGeom>
            <a:noFill/>
          </p:spPr>
          <p:txBody>
            <a:bodyPr wrap="square" rtlCol="0">
              <a:spAutoFit/>
            </a:bodyPr>
            <a:lstStyle/>
            <a:p>
              <a:pPr algn="ctr"/>
              <a:r>
                <a:rPr lang="en-US" dirty="0"/>
                <a:t>Contour Detection</a:t>
              </a:r>
              <a:endParaRPr lang="en-IN" dirty="0"/>
            </a:p>
          </p:txBody>
        </p:sp>
      </p:grpSp>
      <p:grpSp>
        <p:nvGrpSpPr>
          <p:cNvPr id="48" name="Group 47">
            <a:extLst>
              <a:ext uri="{FF2B5EF4-FFF2-40B4-BE49-F238E27FC236}">
                <a16:creationId xmlns:a16="http://schemas.microsoft.com/office/drawing/2014/main" id="{9956ECBC-465C-4EF4-BCEA-3B266E91F806}"/>
              </a:ext>
            </a:extLst>
          </p:cNvPr>
          <p:cNvGrpSpPr/>
          <p:nvPr/>
        </p:nvGrpSpPr>
        <p:grpSpPr>
          <a:xfrm>
            <a:off x="633481" y="5326989"/>
            <a:ext cx="2185539" cy="692807"/>
            <a:chOff x="-1798194" y="5244740"/>
            <a:chExt cx="1630609" cy="692807"/>
          </a:xfrm>
        </p:grpSpPr>
        <p:sp>
          <p:nvSpPr>
            <p:cNvPr id="49" name="Rectangle: Rounded Corners 48">
              <a:extLst>
                <a:ext uri="{FF2B5EF4-FFF2-40B4-BE49-F238E27FC236}">
                  <a16:creationId xmlns:a16="http://schemas.microsoft.com/office/drawing/2014/main" id="{D68C6469-E87F-4644-AECC-6E171302A55F}"/>
                </a:ext>
              </a:extLst>
            </p:cNvPr>
            <p:cNvSpPr/>
            <p:nvPr/>
          </p:nvSpPr>
          <p:spPr>
            <a:xfrm>
              <a:off x="-1798194" y="5244740"/>
              <a:ext cx="1630609" cy="692807"/>
            </a:xfrm>
            <a:prstGeom prst="roundRect">
              <a:avLst/>
            </a:prstGeom>
            <a:solidFill>
              <a:schemeClr val="accent6">
                <a:lumMod val="40000"/>
                <a:lumOff val="60000"/>
              </a:schemeClr>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50" name="TextBox 49">
              <a:extLst>
                <a:ext uri="{FF2B5EF4-FFF2-40B4-BE49-F238E27FC236}">
                  <a16:creationId xmlns:a16="http://schemas.microsoft.com/office/drawing/2014/main" id="{83E3BE07-7283-45A5-9B2C-1CE5F7D08C8F}"/>
                </a:ext>
              </a:extLst>
            </p:cNvPr>
            <p:cNvSpPr txBox="1"/>
            <p:nvPr/>
          </p:nvSpPr>
          <p:spPr>
            <a:xfrm flipH="1">
              <a:off x="-1798194" y="5291216"/>
              <a:ext cx="1586180" cy="369332"/>
            </a:xfrm>
            <a:prstGeom prst="rect">
              <a:avLst/>
            </a:prstGeom>
            <a:noFill/>
          </p:spPr>
          <p:txBody>
            <a:bodyPr wrap="square" rtlCol="0">
              <a:spAutoFit/>
            </a:bodyPr>
            <a:lstStyle/>
            <a:p>
              <a:pPr algn="ctr"/>
              <a:r>
                <a:rPr lang="en-US" dirty="0"/>
                <a:t>Draw Bounding box</a:t>
              </a:r>
              <a:endParaRPr lang="en-IN" dirty="0"/>
            </a:p>
          </p:txBody>
        </p:sp>
      </p:grpSp>
      <p:cxnSp>
        <p:nvCxnSpPr>
          <p:cNvPr id="94" name="Straight Connector 93">
            <a:extLst>
              <a:ext uri="{FF2B5EF4-FFF2-40B4-BE49-F238E27FC236}">
                <a16:creationId xmlns:a16="http://schemas.microsoft.com/office/drawing/2014/main" id="{F027DF5F-CC72-40DF-BA1E-5C45548D1376}"/>
              </a:ext>
            </a:extLst>
          </p:cNvPr>
          <p:cNvCxnSpPr>
            <a:cxnSpLocks/>
          </p:cNvCxnSpPr>
          <p:nvPr/>
        </p:nvCxnSpPr>
        <p:spPr>
          <a:xfrm flipV="1">
            <a:off x="4500867" y="1744708"/>
            <a:ext cx="19755" cy="2346135"/>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a:extLst>
              <a:ext uri="{FF2B5EF4-FFF2-40B4-BE49-F238E27FC236}">
                <a16:creationId xmlns:a16="http://schemas.microsoft.com/office/drawing/2014/main" id="{B6034F98-2AA9-47AF-9BCF-6DA9BDF4918E}"/>
              </a:ext>
            </a:extLst>
          </p:cNvPr>
          <p:cNvGrpSpPr/>
          <p:nvPr/>
        </p:nvGrpSpPr>
        <p:grpSpPr>
          <a:xfrm>
            <a:off x="3404271" y="2101681"/>
            <a:ext cx="2232699" cy="692807"/>
            <a:chOff x="-1753764" y="2363723"/>
            <a:chExt cx="1630609" cy="692807"/>
          </a:xfrm>
        </p:grpSpPr>
        <p:sp>
          <p:nvSpPr>
            <p:cNvPr id="87" name="Rectangle: Rounded Corners 86">
              <a:extLst>
                <a:ext uri="{FF2B5EF4-FFF2-40B4-BE49-F238E27FC236}">
                  <a16:creationId xmlns:a16="http://schemas.microsoft.com/office/drawing/2014/main" id="{0EAD866E-3B62-44F4-8118-CC112739E20B}"/>
                </a:ext>
              </a:extLst>
            </p:cNvPr>
            <p:cNvSpPr/>
            <p:nvPr/>
          </p:nvSpPr>
          <p:spPr>
            <a:xfrm>
              <a:off x="-1753764" y="2363723"/>
              <a:ext cx="1630609" cy="692807"/>
            </a:xfrm>
            <a:prstGeom prst="roundRect">
              <a:avLst/>
            </a:prstGeom>
            <a:solidFill>
              <a:srgbClr val="00ACA8"/>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8" name="TextBox 87">
              <a:extLst>
                <a:ext uri="{FF2B5EF4-FFF2-40B4-BE49-F238E27FC236}">
                  <a16:creationId xmlns:a16="http://schemas.microsoft.com/office/drawing/2014/main" id="{F77D4198-DE6D-474D-9F02-ED584832E40D}"/>
                </a:ext>
              </a:extLst>
            </p:cNvPr>
            <p:cNvSpPr txBox="1"/>
            <p:nvPr/>
          </p:nvSpPr>
          <p:spPr>
            <a:xfrm>
              <a:off x="-1724328" y="2392121"/>
              <a:ext cx="1559951" cy="369332"/>
            </a:xfrm>
            <a:prstGeom prst="rect">
              <a:avLst/>
            </a:prstGeom>
            <a:noFill/>
          </p:spPr>
          <p:txBody>
            <a:bodyPr wrap="square" rtlCol="0">
              <a:spAutoFit/>
            </a:bodyPr>
            <a:lstStyle/>
            <a:p>
              <a:pPr algn="ctr"/>
              <a:r>
                <a:rPr lang="en-US" dirty="0"/>
                <a:t>Object tracking</a:t>
              </a:r>
              <a:endParaRPr lang="en-IN" dirty="0"/>
            </a:p>
          </p:txBody>
        </p:sp>
      </p:grpSp>
      <p:grpSp>
        <p:nvGrpSpPr>
          <p:cNvPr id="59" name="Group 58">
            <a:extLst>
              <a:ext uri="{FF2B5EF4-FFF2-40B4-BE49-F238E27FC236}">
                <a16:creationId xmlns:a16="http://schemas.microsoft.com/office/drawing/2014/main" id="{F2172075-B3DC-4B6E-B81D-9EB193F1A8E9}"/>
              </a:ext>
            </a:extLst>
          </p:cNvPr>
          <p:cNvGrpSpPr/>
          <p:nvPr/>
        </p:nvGrpSpPr>
        <p:grpSpPr>
          <a:xfrm>
            <a:off x="3404271" y="2894089"/>
            <a:ext cx="2222299" cy="692807"/>
            <a:chOff x="-1753763" y="3081866"/>
            <a:chExt cx="1630609" cy="692807"/>
          </a:xfrm>
        </p:grpSpPr>
        <p:sp>
          <p:nvSpPr>
            <p:cNvPr id="60" name="Rectangle: Rounded Corners 59">
              <a:extLst>
                <a:ext uri="{FF2B5EF4-FFF2-40B4-BE49-F238E27FC236}">
                  <a16:creationId xmlns:a16="http://schemas.microsoft.com/office/drawing/2014/main" id="{8FA29D1A-EB4A-4AFB-84DF-E35341360A37}"/>
                </a:ext>
              </a:extLst>
            </p:cNvPr>
            <p:cNvSpPr/>
            <p:nvPr/>
          </p:nvSpPr>
          <p:spPr>
            <a:xfrm>
              <a:off x="-1753763" y="3081866"/>
              <a:ext cx="1630609" cy="692807"/>
            </a:xfrm>
            <a:prstGeom prst="roundRect">
              <a:avLst/>
            </a:prstGeom>
            <a:solidFill>
              <a:srgbClr val="00C4BF"/>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1" name="TextBox 60">
              <a:extLst>
                <a:ext uri="{FF2B5EF4-FFF2-40B4-BE49-F238E27FC236}">
                  <a16:creationId xmlns:a16="http://schemas.microsoft.com/office/drawing/2014/main" id="{639DE167-F6C2-4C05-AAE4-B6FB3272FA1F}"/>
                </a:ext>
              </a:extLst>
            </p:cNvPr>
            <p:cNvSpPr txBox="1"/>
            <p:nvPr/>
          </p:nvSpPr>
          <p:spPr>
            <a:xfrm>
              <a:off x="-1730910" y="3090311"/>
              <a:ext cx="1559951" cy="646331"/>
            </a:xfrm>
            <a:prstGeom prst="rect">
              <a:avLst/>
            </a:prstGeom>
            <a:noFill/>
          </p:spPr>
          <p:txBody>
            <a:bodyPr wrap="square" rtlCol="0">
              <a:spAutoFit/>
            </a:bodyPr>
            <a:lstStyle/>
            <a:p>
              <a:pPr algn="ctr"/>
              <a:r>
                <a:rPr lang="en-US" dirty="0"/>
                <a:t>Find center of Bounding Box</a:t>
              </a:r>
              <a:endParaRPr lang="en-IN" dirty="0"/>
            </a:p>
          </p:txBody>
        </p:sp>
      </p:grpSp>
      <p:grpSp>
        <p:nvGrpSpPr>
          <p:cNvPr id="62" name="Group 61">
            <a:extLst>
              <a:ext uri="{FF2B5EF4-FFF2-40B4-BE49-F238E27FC236}">
                <a16:creationId xmlns:a16="http://schemas.microsoft.com/office/drawing/2014/main" id="{BEFBCE6F-9C9A-4A81-8547-F9C85A7E8611}"/>
              </a:ext>
            </a:extLst>
          </p:cNvPr>
          <p:cNvGrpSpPr/>
          <p:nvPr/>
        </p:nvGrpSpPr>
        <p:grpSpPr>
          <a:xfrm>
            <a:off x="3404272" y="3716200"/>
            <a:ext cx="2222298" cy="692807"/>
            <a:chOff x="-1730910" y="3791564"/>
            <a:chExt cx="1633983" cy="692807"/>
          </a:xfrm>
        </p:grpSpPr>
        <p:sp>
          <p:nvSpPr>
            <p:cNvPr id="63" name="Rectangle: Rounded Corners 62">
              <a:extLst>
                <a:ext uri="{FF2B5EF4-FFF2-40B4-BE49-F238E27FC236}">
                  <a16:creationId xmlns:a16="http://schemas.microsoft.com/office/drawing/2014/main" id="{C579AA91-1466-45AD-991C-258A400989AF}"/>
                </a:ext>
              </a:extLst>
            </p:cNvPr>
            <p:cNvSpPr/>
            <p:nvPr/>
          </p:nvSpPr>
          <p:spPr>
            <a:xfrm>
              <a:off x="-1727536" y="3791564"/>
              <a:ext cx="1630609" cy="692807"/>
            </a:xfrm>
            <a:prstGeom prst="roundRect">
              <a:avLst/>
            </a:prstGeom>
            <a:solidFill>
              <a:srgbClr val="00DED9"/>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4" name="TextBox 63">
              <a:extLst>
                <a:ext uri="{FF2B5EF4-FFF2-40B4-BE49-F238E27FC236}">
                  <a16:creationId xmlns:a16="http://schemas.microsoft.com/office/drawing/2014/main" id="{08242066-5000-4040-A9FE-83B19048D329}"/>
                </a:ext>
              </a:extLst>
            </p:cNvPr>
            <p:cNvSpPr txBox="1"/>
            <p:nvPr/>
          </p:nvSpPr>
          <p:spPr>
            <a:xfrm flipH="1">
              <a:off x="-1730910" y="3800009"/>
              <a:ext cx="1607755" cy="646331"/>
            </a:xfrm>
            <a:prstGeom prst="rect">
              <a:avLst/>
            </a:prstGeom>
            <a:noFill/>
          </p:spPr>
          <p:txBody>
            <a:bodyPr wrap="square" rtlCol="0">
              <a:spAutoFit/>
            </a:bodyPr>
            <a:lstStyle/>
            <a:p>
              <a:pPr algn="ctr"/>
              <a:r>
                <a:rPr lang="en-US" dirty="0"/>
                <a:t>Display ID Bounding Box</a:t>
              </a:r>
              <a:endParaRPr lang="en-IN" dirty="0"/>
            </a:p>
          </p:txBody>
        </p:sp>
      </p:grpSp>
      <p:cxnSp>
        <p:nvCxnSpPr>
          <p:cNvPr id="97" name="Straight Connector 96">
            <a:extLst>
              <a:ext uri="{FF2B5EF4-FFF2-40B4-BE49-F238E27FC236}">
                <a16:creationId xmlns:a16="http://schemas.microsoft.com/office/drawing/2014/main" id="{1D0D8F0A-08B7-4151-9929-C5330648C108}"/>
              </a:ext>
            </a:extLst>
          </p:cNvPr>
          <p:cNvCxnSpPr>
            <a:cxnSpLocks/>
          </p:cNvCxnSpPr>
          <p:nvPr/>
        </p:nvCxnSpPr>
        <p:spPr>
          <a:xfrm>
            <a:off x="7342787" y="1746972"/>
            <a:ext cx="17267" cy="3185680"/>
          </a:xfrm>
          <a:prstGeom prst="line">
            <a:avLst/>
          </a:prstGeom>
        </p:spPr>
        <p:style>
          <a:lnRef idx="2">
            <a:schemeClr val="dk1"/>
          </a:lnRef>
          <a:fillRef idx="0">
            <a:schemeClr val="dk1"/>
          </a:fillRef>
          <a:effectRef idx="1">
            <a:schemeClr val="dk1"/>
          </a:effectRef>
          <a:fontRef idx="minor">
            <a:schemeClr val="tx1"/>
          </a:fontRef>
        </p:style>
      </p:cxnSp>
      <p:grpSp>
        <p:nvGrpSpPr>
          <p:cNvPr id="68" name="Group 67">
            <a:extLst>
              <a:ext uri="{FF2B5EF4-FFF2-40B4-BE49-F238E27FC236}">
                <a16:creationId xmlns:a16="http://schemas.microsoft.com/office/drawing/2014/main" id="{7CAC5D38-C3B8-4DA3-B6F5-8C1412DC4182}"/>
              </a:ext>
            </a:extLst>
          </p:cNvPr>
          <p:cNvGrpSpPr/>
          <p:nvPr/>
        </p:nvGrpSpPr>
        <p:grpSpPr>
          <a:xfrm>
            <a:off x="6243704" y="2101681"/>
            <a:ext cx="2232699" cy="692807"/>
            <a:chOff x="-1753764" y="2363723"/>
            <a:chExt cx="1630609" cy="692807"/>
          </a:xfrm>
        </p:grpSpPr>
        <p:sp>
          <p:nvSpPr>
            <p:cNvPr id="69" name="Rectangle: Rounded Corners 68">
              <a:extLst>
                <a:ext uri="{FF2B5EF4-FFF2-40B4-BE49-F238E27FC236}">
                  <a16:creationId xmlns:a16="http://schemas.microsoft.com/office/drawing/2014/main" id="{475E3A97-AE06-4A52-A1F8-8B6A0C40B354}"/>
                </a:ext>
              </a:extLst>
            </p:cNvPr>
            <p:cNvSpPr/>
            <p:nvPr/>
          </p:nvSpPr>
          <p:spPr>
            <a:xfrm>
              <a:off x="-1753764" y="2363723"/>
              <a:ext cx="1630609" cy="692807"/>
            </a:xfrm>
            <a:prstGeom prst="roundRect">
              <a:avLst/>
            </a:prstGeom>
            <a:solidFill>
              <a:srgbClr val="00ACA8"/>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BD2FB024-1E0B-47C4-B393-C81C03AA8D1A}"/>
                </a:ext>
              </a:extLst>
            </p:cNvPr>
            <p:cNvSpPr txBox="1"/>
            <p:nvPr/>
          </p:nvSpPr>
          <p:spPr>
            <a:xfrm>
              <a:off x="-1724328" y="2392121"/>
              <a:ext cx="1559951" cy="646331"/>
            </a:xfrm>
            <a:prstGeom prst="rect">
              <a:avLst/>
            </a:prstGeom>
            <a:noFill/>
          </p:spPr>
          <p:txBody>
            <a:bodyPr wrap="square" rtlCol="0">
              <a:spAutoFit/>
            </a:bodyPr>
            <a:lstStyle/>
            <a:p>
              <a:pPr algn="ctr"/>
              <a:r>
                <a:rPr lang="en-US" dirty="0"/>
                <a:t>Start Timer and Save in Array</a:t>
              </a:r>
              <a:endParaRPr lang="en-IN" dirty="0"/>
            </a:p>
          </p:txBody>
        </p:sp>
      </p:grpSp>
      <p:cxnSp>
        <p:nvCxnSpPr>
          <p:cNvPr id="99" name="Straight Connector 98">
            <a:extLst>
              <a:ext uri="{FF2B5EF4-FFF2-40B4-BE49-F238E27FC236}">
                <a16:creationId xmlns:a16="http://schemas.microsoft.com/office/drawing/2014/main" id="{C6905965-A22E-4D7A-840E-CDC262FDEC4C}"/>
              </a:ext>
            </a:extLst>
          </p:cNvPr>
          <p:cNvCxnSpPr>
            <a:cxnSpLocks/>
          </p:cNvCxnSpPr>
          <p:nvPr/>
        </p:nvCxnSpPr>
        <p:spPr>
          <a:xfrm flipH="1">
            <a:off x="10148382" y="1744708"/>
            <a:ext cx="8325" cy="3008057"/>
          </a:xfrm>
          <a:prstGeom prst="line">
            <a:avLst/>
          </a:prstGeom>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0A094B38-7FB8-4A21-A899-CD6257114442}"/>
              </a:ext>
            </a:extLst>
          </p:cNvPr>
          <p:cNvGrpSpPr/>
          <p:nvPr/>
        </p:nvGrpSpPr>
        <p:grpSpPr>
          <a:xfrm>
            <a:off x="9311234" y="921497"/>
            <a:ext cx="1719469" cy="1003852"/>
            <a:chOff x="854763" y="1510748"/>
            <a:chExt cx="1719469" cy="1003852"/>
          </a:xfrm>
        </p:grpSpPr>
        <p:sp>
          <p:nvSpPr>
            <p:cNvPr id="21" name="Rectangle 20">
              <a:extLst>
                <a:ext uri="{FF2B5EF4-FFF2-40B4-BE49-F238E27FC236}">
                  <a16:creationId xmlns:a16="http://schemas.microsoft.com/office/drawing/2014/main" id="{0EF5AB82-13C5-498B-AE88-3325D5A8F939}"/>
                </a:ext>
              </a:extLst>
            </p:cNvPr>
            <p:cNvSpPr/>
            <p:nvPr/>
          </p:nvSpPr>
          <p:spPr>
            <a:xfrm>
              <a:off x="854763" y="1510748"/>
              <a:ext cx="1719469" cy="1003852"/>
            </a:xfrm>
            <a:prstGeom prst="rect">
              <a:avLst/>
            </a:prstGeom>
            <a:ln>
              <a:solidFill>
                <a:schemeClr val="accent6">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96AC221B-DBE1-42B9-AE8C-6F59A826A6F3}"/>
                </a:ext>
              </a:extLst>
            </p:cNvPr>
            <p:cNvSpPr txBox="1"/>
            <p:nvPr/>
          </p:nvSpPr>
          <p:spPr>
            <a:xfrm>
              <a:off x="914100" y="1812619"/>
              <a:ext cx="1590857"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SAVE DATA</a:t>
              </a:r>
              <a:endParaRPr lang="en-IN" sz="2000" b="1" dirty="0">
                <a:latin typeface="Cambria" panose="02040503050406030204" pitchFamily="18" charset="0"/>
                <a:ea typeface="Cambria" panose="02040503050406030204" pitchFamily="18" charset="0"/>
              </a:endParaRPr>
            </a:p>
          </p:txBody>
        </p:sp>
      </p:grpSp>
      <p:grpSp>
        <p:nvGrpSpPr>
          <p:cNvPr id="80" name="Group 79">
            <a:extLst>
              <a:ext uri="{FF2B5EF4-FFF2-40B4-BE49-F238E27FC236}">
                <a16:creationId xmlns:a16="http://schemas.microsoft.com/office/drawing/2014/main" id="{391E29D0-71E2-4566-9325-9FE2E5C70894}"/>
              </a:ext>
            </a:extLst>
          </p:cNvPr>
          <p:cNvGrpSpPr/>
          <p:nvPr/>
        </p:nvGrpSpPr>
        <p:grpSpPr>
          <a:xfrm>
            <a:off x="9057049" y="2101681"/>
            <a:ext cx="2232699" cy="692807"/>
            <a:chOff x="-1753764" y="2363723"/>
            <a:chExt cx="1630609" cy="692807"/>
          </a:xfrm>
        </p:grpSpPr>
        <p:sp>
          <p:nvSpPr>
            <p:cNvPr id="81" name="Rectangle: Rounded Corners 80">
              <a:extLst>
                <a:ext uri="{FF2B5EF4-FFF2-40B4-BE49-F238E27FC236}">
                  <a16:creationId xmlns:a16="http://schemas.microsoft.com/office/drawing/2014/main" id="{853D394B-8A23-44C6-890E-A2FC8C164387}"/>
                </a:ext>
              </a:extLst>
            </p:cNvPr>
            <p:cNvSpPr/>
            <p:nvPr/>
          </p:nvSpPr>
          <p:spPr>
            <a:xfrm>
              <a:off x="-1753764" y="2363723"/>
              <a:ext cx="1630609" cy="692807"/>
            </a:xfrm>
            <a:prstGeom prst="roundRect">
              <a:avLst/>
            </a:prstGeom>
            <a:solidFill>
              <a:srgbClr val="00ACA8"/>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2" name="TextBox 81">
              <a:extLst>
                <a:ext uri="{FF2B5EF4-FFF2-40B4-BE49-F238E27FC236}">
                  <a16:creationId xmlns:a16="http://schemas.microsoft.com/office/drawing/2014/main" id="{89447283-B785-4B7A-BED5-033967F57E38}"/>
                </a:ext>
              </a:extLst>
            </p:cNvPr>
            <p:cNvSpPr txBox="1"/>
            <p:nvPr/>
          </p:nvSpPr>
          <p:spPr>
            <a:xfrm>
              <a:off x="-1724328" y="2392121"/>
              <a:ext cx="1559951" cy="646331"/>
            </a:xfrm>
            <a:prstGeom prst="rect">
              <a:avLst/>
            </a:prstGeom>
            <a:noFill/>
          </p:spPr>
          <p:txBody>
            <a:bodyPr wrap="square" rtlCol="0">
              <a:spAutoFit/>
            </a:bodyPr>
            <a:lstStyle/>
            <a:p>
              <a:pPr algn="ctr"/>
              <a:r>
                <a:rPr lang="en-US" dirty="0"/>
                <a:t>Crop Image based on contour detection</a:t>
              </a:r>
              <a:endParaRPr lang="en-IN" dirty="0"/>
            </a:p>
          </p:txBody>
        </p:sp>
      </p:grpSp>
      <p:grpSp>
        <p:nvGrpSpPr>
          <p:cNvPr id="74" name="Group 73">
            <a:extLst>
              <a:ext uri="{FF2B5EF4-FFF2-40B4-BE49-F238E27FC236}">
                <a16:creationId xmlns:a16="http://schemas.microsoft.com/office/drawing/2014/main" id="{CA0C3D5C-1C73-4FE5-A4FD-C0487E1CB3EA}"/>
              </a:ext>
            </a:extLst>
          </p:cNvPr>
          <p:cNvGrpSpPr/>
          <p:nvPr/>
        </p:nvGrpSpPr>
        <p:grpSpPr>
          <a:xfrm>
            <a:off x="9057049" y="2899083"/>
            <a:ext cx="2232699" cy="692807"/>
            <a:chOff x="-1753763" y="3081866"/>
            <a:chExt cx="1630609" cy="692807"/>
          </a:xfrm>
        </p:grpSpPr>
        <p:sp>
          <p:nvSpPr>
            <p:cNvPr id="75" name="Rectangle: Rounded Corners 74">
              <a:extLst>
                <a:ext uri="{FF2B5EF4-FFF2-40B4-BE49-F238E27FC236}">
                  <a16:creationId xmlns:a16="http://schemas.microsoft.com/office/drawing/2014/main" id="{5A512537-8812-41AB-A945-DC8A2BCDC046}"/>
                </a:ext>
              </a:extLst>
            </p:cNvPr>
            <p:cNvSpPr/>
            <p:nvPr/>
          </p:nvSpPr>
          <p:spPr>
            <a:xfrm>
              <a:off x="-1753763" y="3081866"/>
              <a:ext cx="1630609" cy="692807"/>
            </a:xfrm>
            <a:prstGeom prst="roundRect">
              <a:avLst/>
            </a:prstGeom>
            <a:solidFill>
              <a:srgbClr val="00C4BF"/>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6" name="TextBox 75">
              <a:extLst>
                <a:ext uri="{FF2B5EF4-FFF2-40B4-BE49-F238E27FC236}">
                  <a16:creationId xmlns:a16="http://schemas.microsoft.com/office/drawing/2014/main" id="{797906C7-A952-47B6-B853-9CFFE8DDDF04}"/>
                </a:ext>
              </a:extLst>
            </p:cNvPr>
            <p:cNvSpPr txBox="1"/>
            <p:nvPr/>
          </p:nvSpPr>
          <p:spPr>
            <a:xfrm>
              <a:off x="-1730910" y="3090311"/>
              <a:ext cx="1559951" cy="646331"/>
            </a:xfrm>
            <a:prstGeom prst="rect">
              <a:avLst/>
            </a:prstGeom>
            <a:noFill/>
          </p:spPr>
          <p:txBody>
            <a:bodyPr wrap="square" rtlCol="0">
              <a:spAutoFit/>
            </a:bodyPr>
            <a:lstStyle/>
            <a:p>
              <a:pPr algn="ctr"/>
              <a:r>
                <a:rPr lang="en-US" dirty="0"/>
                <a:t>Save Vehicle Image in File</a:t>
              </a:r>
              <a:endParaRPr lang="en-IN" dirty="0"/>
            </a:p>
          </p:txBody>
        </p:sp>
      </p:grpSp>
      <p:grpSp>
        <p:nvGrpSpPr>
          <p:cNvPr id="77" name="Group 76">
            <a:extLst>
              <a:ext uri="{FF2B5EF4-FFF2-40B4-BE49-F238E27FC236}">
                <a16:creationId xmlns:a16="http://schemas.microsoft.com/office/drawing/2014/main" id="{7C3823E8-6BF9-408C-80A4-08D98B012EA7}"/>
              </a:ext>
            </a:extLst>
          </p:cNvPr>
          <p:cNvGrpSpPr/>
          <p:nvPr/>
        </p:nvGrpSpPr>
        <p:grpSpPr>
          <a:xfrm>
            <a:off x="9057049" y="3715977"/>
            <a:ext cx="2217476" cy="692807"/>
            <a:chOff x="-1730910" y="3791564"/>
            <a:chExt cx="1633983" cy="692807"/>
          </a:xfrm>
        </p:grpSpPr>
        <p:sp>
          <p:nvSpPr>
            <p:cNvPr id="78" name="Rectangle: Rounded Corners 77">
              <a:extLst>
                <a:ext uri="{FF2B5EF4-FFF2-40B4-BE49-F238E27FC236}">
                  <a16:creationId xmlns:a16="http://schemas.microsoft.com/office/drawing/2014/main" id="{4ADD721D-B604-4EA6-B3F5-DDB4EA2A782B}"/>
                </a:ext>
              </a:extLst>
            </p:cNvPr>
            <p:cNvSpPr/>
            <p:nvPr/>
          </p:nvSpPr>
          <p:spPr>
            <a:xfrm>
              <a:off x="-1727536" y="3791564"/>
              <a:ext cx="1630609" cy="692807"/>
            </a:xfrm>
            <a:prstGeom prst="roundRect">
              <a:avLst/>
            </a:prstGeom>
            <a:solidFill>
              <a:srgbClr val="00DED9"/>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9" name="TextBox 78">
              <a:extLst>
                <a:ext uri="{FF2B5EF4-FFF2-40B4-BE49-F238E27FC236}">
                  <a16:creationId xmlns:a16="http://schemas.microsoft.com/office/drawing/2014/main" id="{953A1EEE-FD72-4EFA-B116-9452E26194BE}"/>
                </a:ext>
              </a:extLst>
            </p:cNvPr>
            <p:cNvSpPr txBox="1"/>
            <p:nvPr/>
          </p:nvSpPr>
          <p:spPr>
            <a:xfrm flipH="1">
              <a:off x="-1730910" y="3800009"/>
              <a:ext cx="1607755" cy="646331"/>
            </a:xfrm>
            <a:prstGeom prst="rect">
              <a:avLst/>
            </a:prstGeom>
            <a:noFill/>
          </p:spPr>
          <p:txBody>
            <a:bodyPr wrap="square" rtlCol="0">
              <a:spAutoFit/>
            </a:bodyPr>
            <a:lstStyle/>
            <a:p>
              <a:pPr algn="ctr"/>
              <a:r>
                <a:rPr lang="en-US" dirty="0"/>
                <a:t>Save ID and Speed in Text File</a:t>
              </a:r>
              <a:endParaRPr lang="en-IN" dirty="0"/>
            </a:p>
          </p:txBody>
        </p:sp>
      </p:grpSp>
      <p:cxnSp>
        <p:nvCxnSpPr>
          <p:cNvPr id="101" name="Straight Arrow Connector 100">
            <a:extLst>
              <a:ext uri="{FF2B5EF4-FFF2-40B4-BE49-F238E27FC236}">
                <a16:creationId xmlns:a16="http://schemas.microsoft.com/office/drawing/2014/main" id="{EDB91A14-54D2-4FCB-B490-4F5FC1C663EF}"/>
              </a:ext>
            </a:extLst>
          </p:cNvPr>
          <p:cNvCxnSpPr>
            <a:stCxn id="15" idx="3"/>
          </p:cNvCxnSpPr>
          <p:nvPr/>
        </p:nvCxnSpPr>
        <p:spPr>
          <a:xfrm>
            <a:off x="2505785" y="1423423"/>
            <a:ext cx="11551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70123386-EA54-4D77-8036-6483A4481D87}"/>
              </a:ext>
            </a:extLst>
          </p:cNvPr>
          <p:cNvGrpSpPr/>
          <p:nvPr/>
        </p:nvGrpSpPr>
        <p:grpSpPr>
          <a:xfrm>
            <a:off x="855591" y="921497"/>
            <a:ext cx="1719469" cy="1003852"/>
            <a:chOff x="854763" y="1510748"/>
            <a:chExt cx="1719469" cy="1003852"/>
          </a:xfrm>
        </p:grpSpPr>
        <p:sp>
          <p:nvSpPr>
            <p:cNvPr id="7" name="Rectangle 6">
              <a:extLst>
                <a:ext uri="{FF2B5EF4-FFF2-40B4-BE49-F238E27FC236}">
                  <a16:creationId xmlns:a16="http://schemas.microsoft.com/office/drawing/2014/main" id="{B83C9CE2-D5C8-431F-AE8C-814693DA2B04}"/>
                </a:ext>
              </a:extLst>
            </p:cNvPr>
            <p:cNvSpPr/>
            <p:nvPr/>
          </p:nvSpPr>
          <p:spPr>
            <a:xfrm>
              <a:off x="854763" y="1510748"/>
              <a:ext cx="1719469" cy="1003852"/>
            </a:xfrm>
            <a:prstGeom prst="rect">
              <a:avLst/>
            </a:prstGeom>
            <a:ln>
              <a:solidFill>
                <a:schemeClr val="accent6">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86457EA-6EF5-44F9-82EF-050680A895CD}"/>
                </a:ext>
              </a:extLst>
            </p:cNvPr>
            <p:cNvSpPr txBox="1"/>
            <p:nvPr/>
          </p:nvSpPr>
          <p:spPr>
            <a:xfrm>
              <a:off x="914100" y="1812619"/>
              <a:ext cx="1590857"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DETECTION</a:t>
              </a:r>
              <a:endParaRPr lang="en-IN" sz="2000" b="1" dirty="0">
                <a:latin typeface="Cambria" panose="02040503050406030204" pitchFamily="18" charset="0"/>
                <a:ea typeface="Cambria" panose="02040503050406030204" pitchFamily="18" charset="0"/>
              </a:endParaRPr>
            </a:p>
          </p:txBody>
        </p:sp>
      </p:grpSp>
      <p:cxnSp>
        <p:nvCxnSpPr>
          <p:cNvPr id="102" name="Straight Arrow Connector 101">
            <a:extLst>
              <a:ext uri="{FF2B5EF4-FFF2-40B4-BE49-F238E27FC236}">
                <a16:creationId xmlns:a16="http://schemas.microsoft.com/office/drawing/2014/main" id="{48F40C39-3DEE-4847-9EFD-F77371D5E6AB}"/>
              </a:ext>
            </a:extLst>
          </p:cNvPr>
          <p:cNvCxnSpPr/>
          <p:nvPr/>
        </p:nvCxnSpPr>
        <p:spPr>
          <a:xfrm>
            <a:off x="8144586" y="1423421"/>
            <a:ext cx="11551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5339569E-3797-4850-B5E7-A2061A06C33D}"/>
              </a:ext>
            </a:extLst>
          </p:cNvPr>
          <p:cNvCxnSpPr/>
          <p:nvPr/>
        </p:nvCxnSpPr>
        <p:spPr>
          <a:xfrm>
            <a:off x="5314305" y="1423421"/>
            <a:ext cx="11551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CE66E06E-5A44-4093-A4C2-ADE9345ADF47}"/>
              </a:ext>
            </a:extLst>
          </p:cNvPr>
          <p:cNvGrpSpPr/>
          <p:nvPr/>
        </p:nvGrpSpPr>
        <p:grpSpPr>
          <a:xfrm>
            <a:off x="3660887" y="921497"/>
            <a:ext cx="1719469" cy="1003852"/>
            <a:chOff x="854763" y="1510748"/>
            <a:chExt cx="1719469" cy="1003852"/>
          </a:xfrm>
        </p:grpSpPr>
        <p:sp>
          <p:nvSpPr>
            <p:cNvPr id="18" name="Rectangle 17">
              <a:extLst>
                <a:ext uri="{FF2B5EF4-FFF2-40B4-BE49-F238E27FC236}">
                  <a16:creationId xmlns:a16="http://schemas.microsoft.com/office/drawing/2014/main" id="{E8223589-C66E-4C0F-8A6A-05505BE544FF}"/>
                </a:ext>
              </a:extLst>
            </p:cNvPr>
            <p:cNvSpPr/>
            <p:nvPr/>
          </p:nvSpPr>
          <p:spPr>
            <a:xfrm>
              <a:off x="854763" y="1510748"/>
              <a:ext cx="1719469" cy="1003852"/>
            </a:xfrm>
            <a:prstGeom prst="rect">
              <a:avLst/>
            </a:prstGeom>
            <a:ln>
              <a:solidFill>
                <a:schemeClr val="accent6">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B1CB665-7CFF-402E-96BC-1BFF23D2A1EE}"/>
                </a:ext>
              </a:extLst>
            </p:cNvPr>
            <p:cNvSpPr txBox="1"/>
            <p:nvPr/>
          </p:nvSpPr>
          <p:spPr>
            <a:xfrm>
              <a:off x="854763" y="1658731"/>
              <a:ext cx="1719469"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TRACKER</a:t>
              </a:r>
              <a:endParaRPr lang="en-IN" sz="2000" b="1" dirty="0">
                <a:latin typeface="Cambria" panose="02040503050406030204" pitchFamily="18" charset="0"/>
                <a:ea typeface="Cambria" panose="02040503050406030204" pitchFamily="18" charset="0"/>
              </a:endParaRPr>
            </a:p>
          </p:txBody>
        </p:sp>
      </p:grpSp>
      <p:grpSp>
        <p:nvGrpSpPr>
          <p:cNvPr id="23" name="Group 22">
            <a:extLst>
              <a:ext uri="{FF2B5EF4-FFF2-40B4-BE49-F238E27FC236}">
                <a16:creationId xmlns:a16="http://schemas.microsoft.com/office/drawing/2014/main" id="{4B2B2CA4-5E8E-4A89-A6E7-7C86471DB828}"/>
              </a:ext>
            </a:extLst>
          </p:cNvPr>
          <p:cNvGrpSpPr/>
          <p:nvPr/>
        </p:nvGrpSpPr>
        <p:grpSpPr>
          <a:xfrm>
            <a:off x="6464615" y="924305"/>
            <a:ext cx="1757568" cy="1001044"/>
            <a:chOff x="854763" y="1510748"/>
            <a:chExt cx="1719469" cy="1003852"/>
          </a:xfrm>
        </p:grpSpPr>
        <p:sp>
          <p:nvSpPr>
            <p:cNvPr id="24" name="Rectangle 23">
              <a:extLst>
                <a:ext uri="{FF2B5EF4-FFF2-40B4-BE49-F238E27FC236}">
                  <a16:creationId xmlns:a16="http://schemas.microsoft.com/office/drawing/2014/main" id="{933DC930-1FC0-403A-8641-BE345AF335B5}"/>
                </a:ext>
              </a:extLst>
            </p:cNvPr>
            <p:cNvSpPr/>
            <p:nvPr/>
          </p:nvSpPr>
          <p:spPr>
            <a:xfrm>
              <a:off x="854763" y="1510748"/>
              <a:ext cx="1719469" cy="1003852"/>
            </a:xfrm>
            <a:prstGeom prst="rect">
              <a:avLst/>
            </a:prstGeom>
            <a:ln>
              <a:solidFill>
                <a:schemeClr val="accent6">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ACFF3A70-0DFA-4730-BAAC-4807A66FCE65}"/>
                </a:ext>
              </a:extLst>
            </p:cNvPr>
            <p:cNvSpPr txBox="1"/>
            <p:nvPr/>
          </p:nvSpPr>
          <p:spPr>
            <a:xfrm>
              <a:off x="854763" y="1658731"/>
              <a:ext cx="1719469" cy="676993"/>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SPEED ESTIMATION</a:t>
              </a:r>
              <a:endParaRPr lang="en-IN" sz="2000" b="1" dirty="0">
                <a:latin typeface="Cambria" panose="02040503050406030204" pitchFamily="18" charset="0"/>
                <a:ea typeface="Cambria" panose="02040503050406030204" pitchFamily="18" charset="0"/>
              </a:endParaRPr>
            </a:p>
          </p:txBody>
        </p:sp>
      </p:grpSp>
      <p:grpSp>
        <p:nvGrpSpPr>
          <p:cNvPr id="91" name="Group 90">
            <a:extLst>
              <a:ext uri="{FF2B5EF4-FFF2-40B4-BE49-F238E27FC236}">
                <a16:creationId xmlns:a16="http://schemas.microsoft.com/office/drawing/2014/main" id="{AADE8189-4E04-4291-8190-823B8B4E474B}"/>
              </a:ext>
            </a:extLst>
          </p:cNvPr>
          <p:cNvGrpSpPr/>
          <p:nvPr/>
        </p:nvGrpSpPr>
        <p:grpSpPr>
          <a:xfrm>
            <a:off x="6271087" y="2892892"/>
            <a:ext cx="2222299" cy="692807"/>
            <a:chOff x="-1753763" y="3081866"/>
            <a:chExt cx="1630609" cy="692807"/>
          </a:xfrm>
        </p:grpSpPr>
        <p:sp>
          <p:nvSpPr>
            <p:cNvPr id="92" name="Rectangle: Rounded Corners 91">
              <a:extLst>
                <a:ext uri="{FF2B5EF4-FFF2-40B4-BE49-F238E27FC236}">
                  <a16:creationId xmlns:a16="http://schemas.microsoft.com/office/drawing/2014/main" id="{09BB53E4-5125-4A18-B749-22E3F4322926}"/>
                </a:ext>
              </a:extLst>
            </p:cNvPr>
            <p:cNvSpPr/>
            <p:nvPr/>
          </p:nvSpPr>
          <p:spPr>
            <a:xfrm>
              <a:off x="-1753763" y="3081866"/>
              <a:ext cx="1630609" cy="692807"/>
            </a:xfrm>
            <a:prstGeom prst="roundRect">
              <a:avLst/>
            </a:prstGeom>
            <a:solidFill>
              <a:srgbClr val="00C4BF"/>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93" name="TextBox 92">
              <a:extLst>
                <a:ext uri="{FF2B5EF4-FFF2-40B4-BE49-F238E27FC236}">
                  <a16:creationId xmlns:a16="http://schemas.microsoft.com/office/drawing/2014/main" id="{0A382526-8BBC-48B7-A4AB-363EF1050A0B}"/>
                </a:ext>
              </a:extLst>
            </p:cNvPr>
            <p:cNvSpPr txBox="1"/>
            <p:nvPr/>
          </p:nvSpPr>
          <p:spPr>
            <a:xfrm>
              <a:off x="-1730910" y="3090311"/>
              <a:ext cx="1559951" cy="646331"/>
            </a:xfrm>
            <a:prstGeom prst="rect">
              <a:avLst/>
            </a:prstGeom>
            <a:noFill/>
          </p:spPr>
          <p:txBody>
            <a:bodyPr wrap="square" rtlCol="0">
              <a:spAutoFit/>
            </a:bodyPr>
            <a:lstStyle/>
            <a:p>
              <a:pPr algn="ctr"/>
              <a:r>
                <a:rPr lang="en-US" dirty="0"/>
                <a:t>Stop Timer and Save in Array</a:t>
              </a:r>
              <a:endParaRPr lang="en-IN" dirty="0"/>
            </a:p>
          </p:txBody>
        </p:sp>
      </p:grpSp>
      <p:grpSp>
        <p:nvGrpSpPr>
          <p:cNvPr id="95" name="Group 94">
            <a:extLst>
              <a:ext uri="{FF2B5EF4-FFF2-40B4-BE49-F238E27FC236}">
                <a16:creationId xmlns:a16="http://schemas.microsoft.com/office/drawing/2014/main" id="{FA8EF2BB-EF76-4F9B-98CF-E2E9C7F55612}"/>
              </a:ext>
            </a:extLst>
          </p:cNvPr>
          <p:cNvGrpSpPr/>
          <p:nvPr/>
        </p:nvGrpSpPr>
        <p:grpSpPr>
          <a:xfrm>
            <a:off x="6259133" y="3744440"/>
            <a:ext cx="2222298" cy="692807"/>
            <a:chOff x="-1730910" y="3791564"/>
            <a:chExt cx="1633983" cy="692807"/>
          </a:xfrm>
        </p:grpSpPr>
        <p:sp>
          <p:nvSpPr>
            <p:cNvPr id="96" name="Rectangle: Rounded Corners 95">
              <a:extLst>
                <a:ext uri="{FF2B5EF4-FFF2-40B4-BE49-F238E27FC236}">
                  <a16:creationId xmlns:a16="http://schemas.microsoft.com/office/drawing/2014/main" id="{AC79D818-1E35-4B12-AD7A-43A8DFFCE969}"/>
                </a:ext>
              </a:extLst>
            </p:cNvPr>
            <p:cNvSpPr/>
            <p:nvPr/>
          </p:nvSpPr>
          <p:spPr>
            <a:xfrm>
              <a:off x="-1727536" y="3791564"/>
              <a:ext cx="1630609" cy="692807"/>
            </a:xfrm>
            <a:prstGeom prst="roundRect">
              <a:avLst/>
            </a:prstGeom>
            <a:solidFill>
              <a:srgbClr val="00DED9"/>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98" name="TextBox 97">
              <a:extLst>
                <a:ext uri="{FF2B5EF4-FFF2-40B4-BE49-F238E27FC236}">
                  <a16:creationId xmlns:a16="http://schemas.microsoft.com/office/drawing/2014/main" id="{38A033FE-0715-458A-A36B-C5E6E55AA880}"/>
                </a:ext>
              </a:extLst>
            </p:cNvPr>
            <p:cNvSpPr txBox="1"/>
            <p:nvPr/>
          </p:nvSpPr>
          <p:spPr>
            <a:xfrm flipH="1">
              <a:off x="-1730910" y="3800009"/>
              <a:ext cx="1607755" cy="646331"/>
            </a:xfrm>
            <a:prstGeom prst="rect">
              <a:avLst/>
            </a:prstGeom>
            <a:noFill/>
          </p:spPr>
          <p:txBody>
            <a:bodyPr wrap="square" rtlCol="0">
              <a:spAutoFit/>
            </a:bodyPr>
            <a:lstStyle/>
            <a:p>
              <a:pPr algn="ctr"/>
              <a:r>
                <a:rPr lang="en-US" dirty="0"/>
                <a:t>Calculate Speed and Save in Array</a:t>
              </a:r>
              <a:endParaRPr lang="en-IN" dirty="0"/>
            </a:p>
          </p:txBody>
        </p:sp>
      </p:grpSp>
      <p:grpSp>
        <p:nvGrpSpPr>
          <p:cNvPr id="100" name="Group 99">
            <a:extLst>
              <a:ext uri="{FF2B5EF4-FFF2-40B4-BE49-F238E27FC236}">
                <a16:creationId xmlns:a16="http://schemas.microsoft.com/office/drawing/2014/main" id="{094249C5-B01F-495B-B82E-5AE98CF347FA}"/>
              </a:ext>
            </a:extLst>
          </p:cNvPr>
          <p:cNvGrpSpPr/>
          <p:nvPr/>
        </p:nvGrpSpPr>
        <p:grpSpPr>
          <a:xfrm>
            <a:off x="6259133" y="4574715"/>
            <a:ext cx="2232699" cy="692807"/>
            <a:chOff x="-1754812" y="4518152"/>
            <a:chExt cx="1657885" cy="692807"/>
          </a:xfrm>
        </p:grpSpPr>
        <p:sp>
          <p:nvSpPr>
            <p:cNvPr id="104" name="Rectangle: Rounded Corners 103">
              <a:extLst>
                <a:ext uri="{FF2B5EF4-FFF2-40B4-BE49-F238E27FC236}">
                  <a16:creationId xmlns:a16="http://schemas.microsoft.com/office/drawing/2014/main" id="{B6378731-F413-4561-B390-08F495629CFA}"/>
                </a:ext>
              </a:extLst>
            </p:cNvPr>
            <p:cNvSpPr/>
            <p:nvPr/>
          </p:nvSpPr>
          <p:spPr>
            <a:xfrm>
              <a:off x="-1727536" y="4518152"/>
              <a:ext cx="1630609" cy="692807"/>
            </a:xfrm>
            <a:prstGeom prst="roundRect">
              <a:avLst/>
            </a:prstGeom>
            <a:solidFill>
              <a:schemeClr val="accent6">
                <a:lumMod val="60000"/>
                <a:lumOff val="40000"/>
              </a:schemeClr>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58E2B6DE-03D0-4A9C-9304-475578BABA93}"/>
                </a:ext>
              </a:extLst>
            </p:cNvPr>
            <p:cNvSpPr txBox="1"/>
            <p:nvPr/>
          </p:nvSpPr>
          <p:spPr>
            <a:xfrm flipH="1">
              <a:off x="-1754812" y="4527739"/>
              <a:ext cx="1607753" cy="646331"/>
            </a:xfrm>
            <a:prstGeom prst="rect">
              <a:avLst/>
            </a:prstGeom>
            <a:noFill/>
          </p:spPr>
          <p:txBody>
            <a:bodyPr wrap="square" rtlCol="0">
              <a:spAutoFit/>
            </a:bodyPr>
            <a:lstStyle/>
            <a:p>
              <a:pPr algn="ctr"/>
              <a:r>
                <a:rPr lang="en-US" dirty="0"/>
                <a:t>Display Speed Bounding Box</a:t>
              </a:r>
              <a:endParaRPr lang="en-IN" dirty="0"/>
            </a:p>
          </p:txBody>
        </p:sp>
      </p:grpSp>
      <p:grpSp>
        <p:nvGrpSpPr>
          <p:cNvPr id="106" name="Group 105">
            <a:extLst>
              <a:ext uri="{FF2B5EF4-FFF2-40B4-BE49-F238E27FC236}">
                <a16:creationId xmlns:a16="http://schemas.microsoft.com/office/drawing/2014/main" id="{A9EBA674-2738-4A0A-8AA0-FBC60DBC8C88}"/>
              </a:ext>
            </a:extLst>
          </p:cNvPr>
          <p:cNvGrpSpPr/>
          <p:nvPr/>
        </p:nvGrpSpPr>
        <p:grpSpPr>
          <a:xfrm>
            <a:off x="9013785" y="4574715"/>
            <a:ext cx="2232699" cy="692807"/>
            <a:chOff x="-1754812" y="4518152"/>
            <a:chExt cx="1657885" cy="692807"/>
          </a:xfrm>
        </p:grpSpPr>
        <p:sp>
          <p:nvSpPr>
            <p:cNvPr id="107" name="Rectangle: Rounded Corners 106">
              <a:extLst>
                <a:ext uri="{FF2B5EF4-FFF2-40B4-BE49-F238E27FC236}">
                  <a16:creationId xmlns:a16="http://schemas.microsoft.com/office/drawing/2014/main" id="{DD071643-3470-4373-869B-F4D33A797C73}"/>
                </a:ext>
              </a:extLst>
            </p:cNvPr>
            <p:cNvSpPr/>
            <p:nvPr/>
          </p:nvSpPr>
          <p:spPr>
            <a:xfrm>
              <a:off x="-1727536" y="4518152"/>
              <a:ext cx="1630609" cy="692807"/>
            </a:xfrm>
            <a:prstGeom prst="roundRect">
              <a:avLst/>
            </a:prstGeom>
            <a:solidFill>
              <a:schemeClr val="accent6">
                <a:lumMod val="60000"/>
                <a:lumOff val="40000"/>
              </a:schemeClr>
            </a:solidFill>
            <a:ln>
              <a:solidFill>
                <a:schemeClr val="accent6">
                  <a:lumMod val="50000"/>
                </a:schemeClr>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108" name="TextBox 107">
              <a:extLst>
                <a:ext uri="{FF2B5EF4-FFF2-40B4-BE49-F238E27FC236}">
                  <a16:creationId xmlns:a16="http://schemas.microsoft.com/office/drawing/2014/main" id="{461622E5-7842-4B66-B896-4CD82F3A0C13}"/>
                </a:ext>
              </a:extLst>
            </p:cNvPr>
            <p:cNvSpPr txBox="1"/>
            <p:nvPr/>
          </p:nvSpPr>
          <p:spPr>
            <a:xfrm flipH="1">
              <a:off x="-1754812" y="4527739"/>
              <a:ext cx="1607753" cy="646331"/>
            </a:xfrm>
            <a:prstGeom prst="rect">
              <a:avLst/>
            </a:prstGeom>
            <a:noFill/>
          </p:spPr>
          <p:txBody>
            <a:bodyPr wrap="square" rtlCol="0">
              <a:spAutoFit/>
            </a:bodyPr>
            <a:lstStyle/>
            <a:p>
              <a:pPr algn="ctr"/>
              <a:r>
                <a:rPr lang="en-US" dirty="0"/>
                <a:t>Add summary in the end of text file</a:t>
              </a:r>
              <a:endParaRPr lang="en-IN" dirty="0"/>
            </a:p>
          </p:txBody>
        </p:sp>
      </p:grpSp>
    </p:spTree>
    <p:extLst>
      <p:ext uri="{BB962C8B-B14F-4D97-AF65-F5344CB8AC3E}">
        <p14:creationId xmlns:p14="http://schemas.microsoft.com/office/powerpoint/2010/main" val="22486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10" presetClass="entr" presetSubtype="0"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par>
                                <p:cTn id="50" presetID="10" presetClass="entr" presetSubtype="0" fill="hold" nodeType="with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par>
                          <p:cTn id="57" fill="hold">
                            <p:stCondLst>
                              <p:cond delay="2500"/>
                            </p:stCondLst>
                            <p:childTnLst>
                              <p:par>
                                <p:cTn id="58" presetID="1" presetClass="entr" presetSubtype="0" fill="hold" nodeType="afterEffect">
                                  <p:stCondLst>
                                    <p:cond delay="0"/>
                                  </p:stCondLst>
                                  <p:childTnLst>
                                    <p:set>
                                      <p:cBhvr>
                                        <p:cTn id="59" dur="1" fill="hold">
                                          <p:stCondLst>
                                            <p:cond delay="0"/>
                                          </p:stCondLst>
                                        </p:cTn>
                                        <p:tgtEl>
                                          <p:spTgt spid="9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9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3608</TotalTime>
  <Words>2335</Words>
  <Application>Microsoft Office PowerPoint</Application>
  <PresentationFormat>Widescreen</PresentationFormat>
  <Paragraphs>235</Paragraphs>
  <Slides>31</Slides>
  <Notes>28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31</vt:i4>
      </vt:variant>
    </vt:vector>
  </HeadingPairs>
  <TitlesOfParts>
    <vt:vector size="49" baseType="lpstr">
      <vt:lpstr>Arial</vt:lpstr>
      <vt:lpstr>Arial Black</vt:lpstr>
      <vt:lpstr>Bahnschrift SemiLight</vt:lpstr>
      <vt:lpstr>Calibri</vt:lpstr>
      <vt:lpstr>Calibri Light</vt:lpstr>
      <vt:lpstr>Cambria</vt:lpstr>
      <vt:lpstr>Cambria Math</vt:lpstr>
      <vt:lpstr>charter</vt:lpstr>
      <vt:lpstr>Comic Sans MS</vt:lpstr>
      <vt:lpstr>Google Sans Text</vt:lpstr>
      <vt:lpstr>Helvetica</vt:lpstr>
      <vt:lpstr>Lato</vt:lpstr>
      <vt:lpstr>proxima-nova</vt:lpstr>
      <vt:lpstr>Times New Roman</vt:lpstr>
      <vt:lpstr>urw-din</vt:lpstr>
      <vt:lpstr>walsheim</vt:lpstr>
      <vt:lpstr>Wingdings</vt:lpstr>
      <vt:lpstr>Office Theme</vt:lpstr>
      <vt:lpstr>VEHICLE DETECTION AND SPEED ESTIMATION </vt:lpstr>
      <vt:lpstr>TEAM  MEMBERS</vt:lpstr>
      <vt:lpstr>AIM</vt:lpstr>
      <vt:lpstr>Introduction</vt:lpstr>
      <vt:lpstr>Software Used</vt:lpstr>
      <vt:lpstr>FEATURES</vt:lpstr>
      <vt:lpstr>USE/NEED</vt:lpstr>
      <vt:lpstr>Four Main Parts of the Project</vt:lpstr>
      <vt:lpstr>PROJECT MODEL</vt:lpstr>
      <vt:lpstr>VEHICLE DETECTION</vt:lpstr>
      <vt:lpstr>PowerPoint Presentation</vt:lpstr>
      <vt:lpstr>PowerPoint Presentation</vt:lpstr>
      <vt:lpstr>PowerPoint Presentation</vt:lpstr>
      <vt:lpstr>PowerPoint Presentation</vt:lpstr>
      <vt:lpstr>PowerPoint Presentation</vt:lpstr>
      <vt:lpstr>PowerPoint Presentation</vt:lpstr>
      <vt:lpstr>TRACKER</vt:lpstr>
      <vt:lpstr>PowerPoint Presentation</vt:lpstr>
      <vt:lpstr>PowerPoint Presentation</vt:lpstr>
      <vt:lpstr>PowerPoint Presentation</vt:lpstr>
      <vt:lpstr>PowerPoint Presentation</vt:lpstr>
      <vt:lpstr>SPEED ESTIMATION</vt:lpstr>
      <vt:lpstr>PowerPoint Presentation</vt:lpstr>
      <vt:lpstr>PowerPoint Presentation</vt:lpstr>
      <vt:lpstr>SAVE DATA</vt:lpstr>
      <vt:lpstr>PowerPoint Presentation</vt:lpstr>
      <vt:lpstr>PowerPoint Presentation</vt:lpstr>
      <vt:lpstr>PowerPoint Presentation</vt:lpstr>
      <vt:lpstr>FUTURE SCOPE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DETECTION</dc:title>
  <dc:creator>Shrutika Gedam</dc:creator>
  <cp:lastModifiedBy>Shrutika Gedam</cp:lastModifiedBy>
  <cp:revision>19</cp:revision>
  <dcterms:created xsi:type="dcterms:W3CDTF">2021-12-14T10:36:01Z</dcterms:created>
  <dcterms:modified xsi:type="dcterms:W3CDTF">2022-01-28T04:56:51Z</dcterms:modified>
</cp:coreProperties>
</file>